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22"/>
  </p:notesMasterIdLst>
  <p:sldIdLst>
    <p:sldId id="256" r:id="rId5"/>
    <p:sldId id="283" r:id="rId6"/>
    <p:sldId id="284" r:id="rId7"/>
    <p:sldId id="278" r:id="rId8"/>
    <p:sldId id="280" r:id="rId9"/>
    <p:sldId id="271" r:id="rId10"/>
    <p:sldId id="272" r:id="rId11"/>
    <p:sldId id="276" r:id="rId12"/>
    <p:sldId id="258" r:id="rId13"/>
    <p:sldId id="274" r:id="rId14"/>
    <p:sldId id="282" r:id="rId15"/>
    <p:sldId id="285" r:id="rId16"/>
    <p:sldId id="279" r:id="rId17"/>
    <p:sldId id="286" r:id="rId18"/>
    <p:sldId id="277" r:id="rId19"/>
    <p:sldId id="266" r:id="rId20"/>
    <p:sldId id="261" r:id="rId21"/>
  </p:sldIdLst>
  <p:sldSz cx="12192000" cy="6858000"/>
  <p:notesSz cx="6858000" cy="9144000"/>
  <p:embeddedFontLst>
    <p:embeddedFont>
      <p:font typeface="Baskerville Old Face" panose="02020602080505020303" pitchFamily="18" charset="0"/>
      <p:regular r:id="rId23"/>
    </p:embeddedFont>
    <p:embeddedFont>
      <p:font typeface="Ebrima" panose="02000000000000000000" pitchFamily="2" charset="0"/>
      <p:regular r:id="rId24"/>
      <p:bold r:id="rId25"/>
    </p:embeddedFont>
    <p:embeddedFont>
      <p:font typeface="Open Sans Extrabold" panose="020B0906030804020204" pitchFamily="34" charset="0"/>
      <p:bold r:id="rId26"/>
      <p:boldItalic r:id="rId27"/>
    </p:embeddedFont>
    <p:embeddedFont>
      <p:font typeface="Tondo" panose="020B0604020202020204" charset="0"/>
      <p:regular r:id="rId28"/>
      <p:bold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C0F1E1C-3419-E871-B516-3496ECE0B812}" name="Theresa Hall" initials="TH" userId="S::theresa@safeguarding.network::c8d6006a-31af-4fa3-9263-ea317c5db1ad" providerId="AD"/>
  <p188:author id="{D8619FC8-74AC-96B3-C1A7-795827C4724F}" name="Flora Bandele" initials="FB" userId="S::flora@safeguarding.network::f4511dbb-63e1-41ee-8e72-ac53fd8db1a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4480"/>
    <a:srgbClr val="4A205D"/>
    <a:srgbClr val="3FBC96"/>
    <a:srgbClr val="48225C"/>
    <a:srgbClr val="ACE3F2"/>
    <a:srgbClr val="69CDE8"/>
    <a:srgbClr val="F3CB2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8F7FF9B-E835-4095-5619-75091C6D6B1B}" v="5" dt="2024-12-20T11:04:31.10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45650" autoAdjust="0"/>
  </p:normalViewPr>
  <p:slideViewPr>
    <p:cSldViewPr snapToGrid="0">
      <p:cViewPr varScale="1">
        <p:scale>
          <a:sx n="47" d="100"/>
          <a:sy n="47" d="100"/>
        </p:scale>
        <p:origin x="2952" y="36"/>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4" d="100"/>
          <a:sy n="84" d="100"/>
        </p:scale>
        <p:origin x="3828"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4.fntdata"/><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3.fntdata"/><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7.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2.fntdata"/><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1.fntdata"/><Relationship Id="rId28" Type="http://schemas.openxmlformats.org/officeDocument/2006/relationships/font" Target="fonts/font6.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presProps" Target="presProps.xml"/><Relationship Id="rId35" Type="http://schemas.microsoft.com/office/2018/10/relationships/authors" Target="author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305631-F6CB-457B-9947-0E8E28B7D38E}" type="datetimeFigureOut">
              <a:rPr lang="en-GB" smtClean="0"/>
              <a:t>20/12/2024</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50D403-68DD-4E56-BF32-C6138F626558}" type="slidenum">
              <a:rPr lang="en-GB" smtClean="0"/>
              <a:t>‹#›</a:t>
            </a:fld>
            <a:endParaRPr lang="en-GB" dirty="0"/>
          </a:p>
        </p:txBody>
      </p:sp>
    </p:spTree>
    <p:extLst>
      <p:ext uri="{BB962C8B-B14F-4D97-AF65-F5344CB8AC3E}">
        <p14:creationId xmlns:p14="http://schemas.microsoft.com/office/powerpoint/2010/main" val="36850810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Welcome to this refresher about domestic abuse.  As it is a refresher there may be some areas discussed that have been covered before – this is because there are aspects of the topic that do not change (for example the impact on children and young people), but which it is important that we remind ourselves about.</a:t>
            </a:r>
          </a:p>
          <a:p>
            <a:endParaRPr lang="en-GB" dirty="0"/>
          </a:p>
          <a:p>
            <a:r>
              <a:rPr lang="en-GB" dirty="0"/>
              <a:t>As with all safeguarding training, the content may be distressing, and it is important that you ensure your own emotional wellbeing.  Domestic abuse in particular is something that affects many of us in one way or another.  Therefore, if you feel you need help or support as a result of this training please speak with the DSL and/or staff wellbeing officer after the session.</a:t>
            </a:r>
          </a:p>
        </p:txBody>
      </p:sp>
      <p:sp>
        <p:nvSpPr>
          <p:cNvPr id="4" name="Slide Number Placeholder 3"/>
          <p:cNvSpPr>
            <a:spLocks noGrp="1"/>
          </p:cNvSpPr>
          <p:nvPr>
            <p:ph type="sldNum" sz="quarter" idx="5"/>
          </p:nvPr>
        </p:nvSpPr>
        <p:spPr/>
        <p:txBody>
          <a:bodyPr/>
          <a:lstStyle/>
          <a:p>
            <a:fld id="{DB50D403-68DD-4E56-BF32-C6138F626558}" type="slidenum">
              <a:rPr lang="en-GB" smtClean="0"/>
              <a:t>1</a:t>
            </a:fld>
            <a:endParaRPr lang="en-GB" dirty="0"/>
          </a:p>
        </p:txBody>
      </p:sp>
    </p:spTree>
    <p:extLst>
      <p:ext uri="{BB962C8B-B14F-4D97-AF65-F5344CB8AC3E}">
        <p14:creationId xmlns:p14="http://schemas.microsoft.com/office/powerpoint/2010/main" val="15353939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 with any safeguarding or child protection matter, you know the children that you work with and if there are changes in their behaviour that are out of the ordinary then this should be raised with the DSL.  As with other forms of abuse it may be that there are other pieces of information available which help to create a bigger picture of what is happening for the child or young person.  As seen on the slide, many of the signs and indicators listed could be signs and indicators of other forms of abuse as well (note: the list is not exhaustive).</a:t>
            </a:r>
          </a:p>
          <a:p>
            <a:endParaRPr lang="en-GB" dirty="0"/>
          </a:p>
          <a:p>
            <a:r>
              <a:rPr lang="en-GB" dirty="0"/>
              <a:t>If you have concerns raise them in line with our procedures.</a:t>
            </a:r>
          </a:p>
        </p:txBody>
      </p:sp>
      <p:sp>
        <p:nvSpPr>
          <p:cNvPr id="4" name="Slide Number Placeholder 3"/>
          <p:cNvSpPr>
            <a:spLocks noGrp="1"/>
          </p:cNvSpPr>
          <p:nvPr>
            <p:ph type="sldNum" sz="quarter" idx="10"/>
          </p:nvPr>
        </p:nvSpPr>
        <p:spPr/>
        <p:txBody>
          <a:bodyPr/>
          <a:lstStyle/>
          <a:p>
            <a:fld id="{DB50D403-68DD-4E56-BF32-C6138F626558}" type="slidenum">
              <a:rPr lang="en-GB" smtClean="0"/>
              <a:t>10</a:t>
            </a:fld>
            <a:endParaRPr lang="en-GB" dirty="0"/>
          </a:p>
        </p:txBody>
      </p:sp>
    </p:spTree>
    <p:extLst>
      <p:ext uri="{BB962C8B-B14F-4D97-AF65-F5344CB8AC3E}">
        <p14:creationId xmlns:p14="http://schemas.microsoft.com/office/powerpoint/2010/main" val="33739614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mn-lt"/>
              </a:rPr>
              <a:t>The aim of Operation Encompass is to ensure that </a:t>
            </a:r>
            <a:r>
              <a:rPr lang="en-US" b="0" i="0" dirty="0">
                <a:solidFill>
                  <a:srgbClr val="E5AD47"/>
                </a:solidFill>
                <a:effectLst/>
                <a:latin typeface="+mn-lt"/>
              </a:rPr>
              <a:t>after a domestic abuse incident that the police attend, there is a phone call or notification made to a trained member of staff before any involved children arrive in their setting. This hopes to s</a:t>
            </a:r>
            <a:r>
              <a:rPr lang="en-US" b="0" i="0" dirty="0">
                <a:solidFill>
                  <a:srgbClr val="313131"/>
                </a:solidFill>
                <a:effectLst/>
                <a:latin typeface="+mn-lt"/>
              </a:rPr>
              <a:t>ecure better outcomes for children who are subject to or witness incidents of domestic abuse. Rapid provision of support within the setting means children are better safeguarded against the short, medium and long-term effects of domestic abuse. It could be as simple as, for example, a child or young person falls asleep in class, however, the teacher has been made aware in advance that they have been up all night, scared, etc.  If a child needs additional support, the reasons behind it are known. It also allows for a better picture to be created of what home life is like for the child.</a:t>
            </a:r>
          </a:p>
          <a:p>
            <a:endParaRPr lang="en-US" b="0" i="0" dirty="0">
              <a:solidFill>
                <a:srgbClr val="313131"/>
              </a:solidFill>
              <a:effectLst/>
              <a:latin typeface="+mn-lt"/>
            </a:endParaRPr>
          </a:p>
          <a:p>
            <a:r>
              <a:rPr lang="en-US" b="1" i="0" dirty="0">
                <a:solidFill>
                  <a:srgbClr val="313131"/>
                </a:solidFill>
                <a:effectLst/>
                <a:latin typeface="+mn-lt"/>
              </a:rPr>
              <a:t>Note to DSL: Is your setting part of the scheme?</a:t>
            </a:r>
            <a:endParaRPr lang="en-GB" b="1" dirty="0">
              <a:latin typeface="+mn-lt"/>
            </a:endParaRPr>
          </a:p>
        </p:txBody>
      </p:sp>
      <p:sp>
        <p:nvSpPr>
          <p:cNvPr id="4" name="Slide Number Placeholder 3"/>
          <p:cNvSpPr>
            <a:spLocks noGrp="1"/>
          </p:cNvSpPr>
          <p:nvPr>
            <p:ph type="sldNum" sz="quarter" idx="5"/>
          </p:nvPr>
        </p:nvSpPr>
        <p:spPr/>
        <p:txBody>
          <a:bodyPr/>
          <a:lstStyle/>
          <a:p>
            <a:fld id="{DB50D403-68DD-4E56-BF32-C6138F626558}" type="slidenum">
              <a:rPr lang="en-GB" smtClean="0"/>
              <a:t>11</a:t>
            </a:fld>
            <a:endParaRPr lang="en-GB" dirty="0"/>
          </a:p>
        </p:txBody>
      </p:sp>
    </p:spTree>
    <p:extLst>
      <p:ext uri="{BB962C8B-B14F-4D97-AF65-F5344CB8AC3E}">
        <p14:creationId xmlns:p14="http://schemas.microsoft.com/office/powerpoint/2010/main" val="22304029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 mentioned earlier, there are multiple barriers to accessing support for both the victims of domestic abuse and the children and young people who are caught up in it.  Some of these barriers are perceived barriers (for example the perpetrator using coercion and control to make the victim feel isolated, worthless or that they are to blame for the abuse, the victim feeling shame for being a victim or worried that no-one will believe them).  Other barriers are physical barriers, for example being dependent on the perpetrator for money, being reliant on the perpetrator to translate for them or to be their sponsor to remain in the country.  Additional needs may present barriers as well, for example learning needs, care needs, poor mental health, addiction to drugs or alcohol. </a:t>
            </a:r>
            <a:r>
              <a:rPr lang="en-GB" sz="1800" b="0" i="0" u="none" strike="noStrike" kern="1200" dirty="0">
                <a:solidFill>
                  <a:schemeClr val="tx1"/>
                </a:solidFill>
                <a:effectLst/>
                <a:latin typeface="+mn-lt"/>
                <a:ea typeface="+mn-ea"/>
                <a:cs typeface="+mn-cs"/>
              </a:rPr>
              <a:t>Abuse often gets worse over time. By the time somebody realises they are in an abusive relationship, it can be very difficult to get out. Other reasons they might stay include that they:</a:t>
            </a:r>
          </a:p>
          <a:p>
            <a:endParaRPr lang="en-GB" sz="1800" b="0" i="0" u="none" strike="noStrike" kern="1200" dirty="0">
              <a:solidFill>
                <a:schemeClr val="tx1"/>
              </a:solidFill>
              <a:effectLst/>
              <a:latin typeface="+mn-lt"/>
              <a:ea typeface="+mn-ea"/>
              <a:cs typeface="+mn-cs"/>
            </a:endParaRPr>
          </a:p>
          <a:p>
            <a:pPr marL="171450" indent="-171450" fontAlgn="base">
              <a:buFont typeface="Arial" panose="020B0604020202020204" pitchFamily="34" charset="0"/>
              <a:buChar char="•"/>
            </a:pPr>
            <a:r>
              <a:rPr lang="en-GB" sz="1800" b="0" i="0" u="none" strike="noStrike" kern="1200" dirty="0">
                <a:solidFill>
                  <a:schemeClr val="tx1"/>
                </a:solidFill>
                <a:effectLst/>
                <a:latin typeface="+mn-lt"/>
                <a:ea typeface="+mn-ea"/>
                <a:cs typeface="+mn-cs"/>
              </a:rPr>
              <a:t>are too scared to leave;</a:t>
            </a:r>
          </a:p>
          <a:p>
            <a:pPr marL="171450" indent="-171450" fontAlgn="base">
              <a:buFont typeface="Arial" panose="020B0604020202020204" pitchFamily="34" charset="0"/>
              <a:buChar char="•"/>
            </a:pPr>
            <a:r>
              <a:rPr lang="en-GB" sz="1800" b="0" i="0" u="none" strike="noStrike" kern="1200" dirty="0">
                <a:solidFill>
                  <a:schemeClr val="tx1"/>
                </a:solidFill>
                <a:effectLst/>
                <a:latin typeface="+mn-lt"/>
                <a:ea typeface="+mn-ea"/>
                <a:cs typeface="+mn-cs"/>
              </a:rPr>
              <a:t>don't have money or anywhere else to go;</a:t>
            </a:r>
          </a:p>
          <a:p>
            <a:pPr marL="171450" indent="-171450" fontAlgn="base">
              <a:buFont typeface="Arial" panose="020B0604020202020204" pitchFamily="34" charset="0"/>
              <a:buChar char="•"/>
            </a:pPr>
            <a:r>
              <a:rPr lang="en-GB" sz="1800" b="0" i="0" u="none" strike="noStrike" kern="1200" dirty="0">
                <a:solidFill>
                  <a:schemeClr val="tx1"/>
                </a:solidFill>
                <a:effectLst/>
                <a:latin typeface="+mn-lt"/>
                <a:ea typeface="+mn-ea"/>
                <a:cs typeface="+mn-cs"/>
              </a:rPr>
              <a:t>worry about taking their children out of school and moving them;</a:t>
            </a:r>
          </a:p>
          <a:p>
            <a:pPr marL="171450" indent="-171450" fontAlgn="base">
              <a:buFont typeface="Arial" panose="020B0604020202020204" pitchFamily="34" charset="0"/>
              <a:buChar char="•"/>
            </a:pPr>
            <a:r>
              <a:rPr lang="en-GB" sz="1800" b="0" i="0" u="none" strike="noStrike" kern="1200" dirty="0">
                <a:solidFill>
                  <a:schemeClr val="tx1"/>
                </a:solidFill>
                <a:effectLst/>
                <a:latin typeface="+mn-lt"/>
                <a:ea typeface="+mn-ea"/>
                <a:cs typeface="+mn-cs"/>
              </a:rPr>
              <a:t>no longer have the strength to leave;</a:t>
            </a:r>
          </a:p>
          <a:p>
            <a:pPr marL="171450" indent="-171450" fontAlgn="base">
              <a:buFont typeface="Arial" panose="020B0604020202020204" pitchFamily="34" charset="0"/>
              <a:buChar char="•"/>
            </a:pPr>
            <a:r>
              <a:rPr lang="en-GB" sz="1800" b="0" i="0" u="none" strike="noStrike" kern="1200" dirty="0">
                <a:solidFill>
                  <a:schemeClr val="tx1"/>
                </a:solidFill>
                <a:effectLst/>
                <a:latin typeface="+mn-lt"/>
                <a:ea typeface="+mn-ea"/>
                <a:cs typeface="+mn-cs"/>
              </a:rPr>
              <a:t>hope that the abuse will stop.</a:t>
            </a:r>
          </a:p>
          <a:p>
            <a:endParaRPr lang="en-GB" sz="18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We need to be aware of these when thinking about how we support children, young people and their families and the messages that we give out as professionals. Given the insidious and often hidden nature of domestic abuse, it is critical that we use professional curiosity to recognise patterns of behaviour over time.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B50D403-68DD-4E56-BF32-C6138F626558}" type="slidenum">
              <a:rPr lang="en-GB" smtClean="0"/>
              <a:t>12</a:t>
            </a:fld>
            <a:endParaRPr lang="en-GB" dirty="0"/>
          </a:p>
        </p:txBody>
      </p:sp>
    </p:spTree>
    <p:extLst>
      <p:ext uri="{BB962C8B-B14F-4D97-AF65-F5344CB8AC3E}">
        <p14:creationId xmlns:p14="http://schemas.microsoft.com/office/powerpoint/2010/main" val="34925221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latin typeface="+mn-lt"/>
                <a:ea typeface="+mn-ea"/>
                <a:cs typeface="+mn-cs"/>
              </a:rPr>
              <a:t>Domestic abuse does not only affect those in homes where there is abuse taking place.  The perceptions of roles and rights, often linked to sexual stereotypes means that there is a far wider impact.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latin typeface="+mn-lt"/>
                <a:ea typeface="+mn-ea"/>
                <a:cs typeface="+mn-cs"/>
              </a:rPr>
              <a:t>As already said, domestic abuse is a largely hidden crime by its nature.  However, underlying this there are many stereotypes and cultural perceptions linked to ‘male’ and ‘female’ roles in the home and in relationships.  We have already seen why victims in general may not say what is happening and / or leave their relationships, however there are specific groups that can experience additional pressures.  For example, men who are victims of domestic abuse can find it more difficult to disclose what is happening, often believing that being a man they should be able to sort it out, and this sort of thing doesn’t happen to ‘real men’.  For disabled people, people in same sex relationships and those who define themselves as transgendered there may be additional barriers to overcome around their perceived difference before they can disclose that they are victims of domestic abuse.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latin typeface="+mn-lt"/>
                <a:ea typeface="+mn-ea"/>
                <a:cs typeface="+mn-cs"/>
              </a:rPr>
              <a:t>The impact of this is far reaching and there is a need to consider how stereotyping and cultural perceptions are addressed and understood in your setting. The </a:t>
            </a:r>
            <a:r>
              <a:rPr lang="en-US" sz="1200" kern="1200" dirty="0">
                <a:solidFill>
                  <a:schemeClr val="tx1"/>
                </a:solidFill>
                <a:latin typeface="+mn-lt"/>
                <a:ea typeface="+mn-ea"/>
                <a:cs typeface="+mn-cs"/>
              </a:rPr>
              <a:t>Girl Guiding Girls’ Attitudes Survey (2023) found that “…At school, 69% of girls said boys have made comments about girls and women that they would describe as ‘toxic’. More than two in five girls (44%) revealed boys at their school have made comments about girls and women that have made them feel scared for their safety. Concerningly just 1 in 4 girls (27%) believe that sexist comments are dealt with seriously at school…”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mn-cs"/>
            </a:endParaRPr>
          </a:p>
          <a:p>
            <a:pPr>
              <a:defRPr/>
            </a:pPr>
            <a:r>
              <a:rPr lang="en-US" dirty="0"/>
              <a:t>In 2024, some of what girls surveyed are saying about sexism includes wanting “…men and boys [to be educated] about the effects of sexual harassment and how to prevent people from getting sexually harassed and assaulted and what to do if they ever witness any of these things.” (Girl aged 11-16); and that  “Equality needs to be taught at a young age in the household and schools. Therefore young girls will grow up with confidence and no doubts in the expectations implemented on them.” (Young woman aged 17-21)</a:t>
            </a:r>
          </a:p>
          <a:p>
            <a:pPr marL="0" marR="0" lvl="0" indent="0" algn="l" defTabSz="914400">
              <a:lnSpc>
                <a:spcPct val="100000"/>
              </a:lnSpc>
              <a:spcBef>
                <a:spcPts val="0"/>
              </a:spcBef>
              <a:spcAft>
                <a:spcPts val="0"/>
              </a:spcAft>
              <a:buClrTx/>
              <a:buSzTx/>
              <a:buFontTx/>
              <a:buNone/>
              <a:tabLst/>
              <a:defRPr/>
            </a:pPr>
            <a:endParaRPr lang="en-GB" sz="1200" b="1" kern="1200" baseline="0" dirty="0">
              <a:solidFill>
                <a:schemeClr val="tx1"/>
              </a:solidFill>
              <a:latin typeface="+mn-lt"/>
              <a:ea typeface="Calibri" panose="020F0502020204030204"/>
              <a:cs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baseline="0" dirty="0">
                <a:solidFill>
                  <a:schemeClr val="tx1"/>
                </a:solidFill>
                <a:latin typeface="+mn-lt"/>
                <a:ea typeface="+mn-ea"/>
                <a:cs typeface="+mn-cs"/>
              </a:rPr>
              <a:t>How effectively are all these issues addressed through the curriculum and through the culture within your setting?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baseline="0" dirty="0">
              <a:solidFill>
                <a:schemeClr val="tx1"/>
              </a:solidFill>
              <a:latin typeface="+mn-lt"/>
              <a:ea typeface="+mn-ea"/>
              <a:cs typeface="+mn-cs"/>
            </a:endParaRPr>
          </a:p>
          <a:p>
            <a:r>
              <a:rPr lang="en-GB" dirty="0"/>
              <a:t>There is often a significant level of contact between victims and professionals (including those in education settings) before effective support is provided, SafeLives reports that </a:t>
            </a:r>
            <a:r>
              <a:rPr lang="en-US" b="0" dirty="0"/>
              <a:t>85% of victims sought help on average five times from professionals in the year before they got effective help to stop the abuse.</a:t>
            </a:r>
          </a:p>
          <a:p>
            <a:endParaRPr lang="en-US" b="0" dirty="0"/>
          </a:p>
          <a:p>
            <a:r>
              <a:rPr lang="en-US" b="1" dirty="0"/>
              <a:t>How responsive is your setting?</a:t>
            </a:r>
            <a:endParaRPr lang="en-GB" b="1" dirty="0"/>
          </a:p>
        </p:txBody>
      </p:sp>
      <p:sp>
        <p:nvSpPr>
          <p:cNvPr id="4" name="Slide Number Placeholder 3"/>
          <p:cNvSpPr>
            <a:spLocks noGrp="1"/>
          </p:cNvSpPr>
          <p:nvPr>
            <p:ph type="sldNum" sz="quarter" idx="10"/>
          </p:nvPr>
        </p:nvSpPr>
        <p:spPr/>
        <p:txBody>
          <a:bodyPr/>
          <a:lstStyle/>
          <a:p>
            <a:fld id="{DB50D403-68DD-4E56-BF32-C6138F626558}" type="slidenum">
              <a:rPr lang="en-GB" smtClean="0"/>
              <a:t>13</a:t>
            </a:fld>
            <a:endParaRPr lang="en-GB" dirty="0"/>
          </a:p>
        </p:txBody>
      </p:sp>
    </p:spTree>
    <p:extLst>
      <p:ext uri="{BB962C8B-B14F-4D97-AF65-F5344CB8AC3E}">
        <p14:creationId xmlns:p14="http://schemas.microsoft.com/office/powerpoint/2010/main" val="352798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mn-lt"/>
              </a:rPr>
              <a:t>Domestic abuse usually involves a high level of control from the perpetrator.  Perpetrators of domestic abuse can use multiple means of pushing the blame for their actions elsewhere (for example, they may say “if you hadn’t done x then I would not have been forced to do what I did”).  They may have a history of abuse and think there is nothing wrong with acting the way that they do, seeing it as part of normal behaviour in a relationship. They may manipulate others to believe that the way they acted was necessary and very much in context.</a:t>
            </a:r>
          </a:p>
          <a:p>
            <a:endParaRPr lang="en-GB" dirty="0">
              <a:latin typeface="+mn-lt"/>
            </a:endParaRPr>
          </a:p>
          <a:p>
            <a:r>
              <a:rPr lang="en-GB" dirty="0">
                <a:latin typeface="+mn-lt"/>
              </a:rPr>
              <a:t>Some perpetrators use alcohol or substance use as an excuse for their actions (for example “</a:t>
            </a:r>
            <a:r>
              <a:rPr lang="en-GB" sz="1800" dirty="0">
                <a:effectLst/>
                <a:latin typeface="Calibri" panose="020F0502020204030204" pitchFamily="34" charset="0"/>
                <a:ea typeface="Calibri" panose="020F0502020204030204" pitchFamily="34" charset="0"/>
                <a:cs typeface="Times New Roman" panose="02020603050405020304" pitchFamily="18" charset="0"/>
              </a:rPr>
              <a:t>I’m not usually like that, but I was off my head”), justifying to themselves (and others) that events were beyond their control.</a:t>
            </a:r>
          </a:p>
          <a:p>
            <a:endParaRPr lang="en-GB" sz="1800" dirty="0">
              <a:effectLst/>
              <a:latin typeface="Calibri" panose="020F0502020204030204" pitchFamily="34" charset="0"/>
              <a:cs typeface="Times New Roman" panose="02020603050405020304" pitchFamily="18" charset="0"/>
            </a:endParaRPr>
          </a:p>
          <a:p>
            <a:r>
              <a:rPr lang="en-GB" sz="1800" dirty="0">
                <a:effectLst/>
                <a:latin typeface="Calibri" panose="020F0502020204030204" pitchFamily="34" charset="0"/>
                <a:cs typeface="Times New Roman" panose="02020603050405020304" pitchFamily="18" charset="0"/>
              </a:rPr>
              <a:t>Perpetrators may also control their victim’s social media accounts, controlling what they see and hear, removing/adding comments and reinforcing ones which fit their world view and serve to reinforce for the victim that if they speak out no-one will do anything.</a:t>
            </a:r>
            <a:endParaRPr lang="en-GB" dirty="0">
              <a:latin typeface="+mn-lt"/>
            </a:endParaRPr>
          </a:p>
        </p:txBody>
      </p:sp>
      <p:sp>
        <p:nvSpPr>
          <p:cNvPr id="4" name="Slide Number Placeholder 3"/>
          <p:cNvSpPr>
            <a:spLocks noGrp="1"/>
          </p:cNvSpPr>
          <p:nvPr>
            <p:ph type="sldNum" sz="quarter" idx="10"/>
          </p:nvPr>
        </p:nvSpPr>
        <p:spPr/>
        <p:txBody>
          <a:bodyPr/>
          <a:lstStyle/>
          <a:p>
            <a:fld id="{DB50D403-68DD-4E56-BF32-C6138F626558}" type="slidenum">
              <a:rPr lang="en-GB" smtClean="0"/>
              <a:t>14</a:t>
            </a:fld>
            <a:endParaRPr lang="en-GB" dirty="0"/>
          </a:p>
        </p:txBody>
      </p:sp>
    </p:spTree>
    <p:extLst>
      <p:ext uri="{BB962C8B-B14F-4D97-AF65-F5344CB8AC3E}">
        <p14:creationId xmlns:p14="http://schemas.microsoft.com/office/powerpoint/2010/main" val="28626748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cap="none" baseline="0" dirty="0">
                <a:solidFill>
                  <a:schemeClr val="tx1"/>
                </a:solidFill>
                <a:effectLst/>
                <a:latin typeface="+mn-lt"/>
                <a:ea typeface="+mn-ea"/>
                <a:cs typeface="+mn-cs"/>
              </a:rPr>
              <a:t>It is important that you also recognise that colleagues whom you work with may also be victims / perpetrators of domestic abuse.  We should therefore be mindful that they may also need support or you may need to let the DSL know. Due to the close working relationships that you have, you may notice changes in them and their behaviour, be told information that worries you by them or others, etc.  Do you know what to do if you had concerns (e.g. support, signposting to domestic abuse services, following child protection procedures where necessary if children are involved, using Managing Allegations procedures where concerns are about perpetrating)?</a:t>
            </a:r>
          </a:p>
          <a:p>
            <a:endParaRPr lang="en-GB" sz="1200" b="0" i="0" u="none" strike="noStrike" kern="1200" cap="all" dirty="0">
              <a:solidFill>
                <a:schemeClr val="tx1"/>
              </a:solidFill>
              <a:effectLst/>
              <a:latin typeface="+mn-lt"/>
              <a:ea typeface="+mn-ea"/>
              <a:cs typeface="+mn-cs"/>
            </a:endParaRPr>
          </a:p>
          <a:p>
            <a:r>
              <a:rPr lang="en-GB" sz="1200" b="0" i="0" u="none" strike="noStrike" kern="1200" cap="none" baseline="0" dirty="0">
                <a:solidFill>
                  <a:schemeClr val="tx1"/>
                </a:solidFill>
                <a:effectLst/>
                <a:latin typeface="+mn-lt"/>
                <a:ea typeface="+mn-ea"/>
                <a:cs typeface="+mn-cs"/>
              </a:rPr>
              <a:t>A question often asked of victims (regardless of who they are) is why don’t they leave and why don’t they tell?  We have seen how there can be a number of barriers to speaking out, and where someone is seen as a professional these can be compounded further as they may fear that others will suggest that they should have known what was happening and how to get out. We also know that, often, perpetrators of abuse will ‘groom’ the adults around them in order to protect themselves from suspicion.</a:t>
            </a:r>
            <a:endParaRPr lang="en-GB" dirty="0"/>
          </a:p>
        </p:txBody>
      </p:sp>
      <p:sp>
        <p:nvSpPr>
          <p:cNvPr id="4" name="Slide Number Placeholder 3"/>
          <p:cNvSpPr>
            <a:spLocks noGrp="1"/>
          </p:cNvSpPr>
          <p:nvPr>
            <p:ph type="sldNum" sz="quarter" idx="10"/>
          </p:nvPr>
        </p:nvSpPr>
        <p:spPr/>
        <p:txBody>
          <a:bodyPr/>
          <a:lstStyle/>
          <a:p>
            <a:fld id="{DB50D403-68DD-4E56-BF32-C6138F626558}" type="slidenum">
              <a:rPr lang="en-GB" smtClean="0"/>
              <a:t>15</a:t>
            </a:fld>
            <a:endParaRPr lang="en-GB" dirty="0"/>
          </a:p>
        </p:txBody>
      </p:sp>
    </p:spTree>
    <p:extLst>
      <p:ext uri="{BB962C8B-B14F-4D97-AF65-F5344CB8AC3E}">
        <p14:creationId xmlns:p14="http://schemas.microsoft.com/office/powerpoint/2010/main" val="5006655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If a child tells you about domestic abuse in the home, or you are concerned about changes in their behaviour/presentation, then you must follow the usual procedure for dealing with and reporting safeguarding concerns.  As always, i</a:t>
            </a:r>
            <a:r>
              <a:rPr lang="en-GB" dirty="0"/>
              <a:t>t is not your job to prove the concern is true – leave that to the relevant authorities.</a:t>
            </a:r>
          </a:p>
          <a:p>
            <a:endParaRPr lang="en-GB" dirty="0"/>
          </a:p>
          <a:p>
            <a:r>
              <a:rPr lang="en-GB" dirty="0"/>
              <a:t>Do not tell the alleged perpetrator, however unlikely the story seems to you – follow the setting’s procedures and a decision will be made on available information. </a:t>
            </a:r>
          </a:p>
          <a:p>
            <a:endParaRPr lang="en-GB" sz="1200" kern="1200" dirty="0">
              <a:solidFill>
                <a:schemeClr val="tx1"/>
              </a:solidFill>
              <a:effectLst/>
              <a:latin typeface="+mn-lt"/>
              <a:ea typeface="+mn-ea"/>
              <a:cs typeface="+mn-cs"/>
            </a:endParaRPr>
          </a:p>
          <a:p>
            <a:pPr marL="0" indent="0">
              <a:buFont typeface="Arial" panose="020B0604020202020204" pitchFamily="34" charset="0"/>
              <a:buNone/>
            </a:pPr>
            <a:r>
              <a:rPr lang="en-GB" sz="1200" kern="1200" dirty="0">
                <a:solidFill>
                  <a:schemeClr val="tx1"/>
                </a:solidFill>
                <a:effectLst/>
                <a:latin typeface="+mn-lt"/>
                <a:ea typeface="+mn-ea"/>
                <a:cs typeface="+mn-cs"/>
              </a:rPr>
              <a:t>As set out in Part 1 of Keeping Children Safe in Education – outcomes to a concern about a child being identified include:</a:t>
            </a:r>
          </a:p>
          <a:p>
            <a:pPr marL="171450" indent="-171450">
              <a:buFont typeface="Arial" panose="020B0604020202020204" pitchFamily="34" charset="0"/>
              <a:buChar char="•"/>
            </a:pPr>
            <a:r>
              <a:rPr lang="en-GB" dirty="0"/>
              <a:t>managing any support for the child internally via the school or college’s own pastoral support processes; </a:t>
            </a:r>
          </a:p>
          <a:p>
            <a:pPr marL="171450" indent="-171450">
              <a:buFont typeface="Arial" panose="020B0604020202020204" pitchFamily="34" charset="0"/>
              <a:buChar char="•"/>
            </a:pPr>
            <a:r>
              <a:rPr lang="en-GB" dirty="0"/>
              <a:t>an early help assessment; or</a:t>
            </a:r>
          </a:p>
          <a:p>
            <a:pPr marL="171450" indent="-171450">
              <a:buFont typeface="Arial" panose="020B0604020202020204" pitchFamily="34" charset="0"/>
              <a:buChar char="•"/>
            </a:pPr>
            <a:r>
              <a:rPr lang="en-GB" dirty="0"/>
              <a:t>a referral for statutory services, for example as the child might be in need, is in need or suffering or likely to suffer harm.</a:t>
            </a:r>
            <a:endParaRPr lang="en-GB" sz="1200" kern="1200" dirty="0">
              <a:solidFill>
                <a:schemeClr val="tx1"/>
              </a:solidFill>
              <a:effectLst/>
              <a:latin typeface="+mn-lt"/>
              <a:ea typeface="+mn-ea"/>
              <a:cs typeface="+mn-cs"/>
            </a:endParaRPr>
          </a:p>
          <a:p>
            <a:endParaRPr lang="en-GB" dirty="0"/>
          </a:p>
          <a:p>
            <a:r>
              <a:rPr lang="en-GB" dirty="0"/>
              <a:t>If it is an adult or a colleague you are concerned about or who talks to you about their experiences, consider the points shown on the slide.  Don’t judge, make excuses for either the victim or the perpetrator or demand that victims end the relationship.  We know from research with victims that in the first instance it is about talking and then over time they may consider moving to doing something about it.  They do not expect you to have the answers, but to listen. However, you may wish to signpost them to national or local domestic abuse services or helplines (e.g. see https://www.nationaldahelpline.org.uk/ or https://www.womensaid.org.uk/information-support/). If there are children involved and you believe they are at risk of harm, follow local safeguarding partnership procedures.  If you are concerned that the colleague may be a perpetrator, then follow your managing allegations procedures and report your concerns to the Head Teacher or Principal.</a:t>
            </a:r>
          </a:p>
          <a:p>
            <a:endParaRPr lang="en-GB" dirty="0"/>
          </a:p>
          <a:p>
            <a:r>
              <a:rPr lang="en-GB" sz="1200" kern="1200" dirty="0">
                <a:solidFill>
                  <a:schemeClr val="tx1"/>
                </a:solidFill>
                <a:effectLst/>
                <a:latin typeface="+mn-lt"/>
                <a:ea typeface="+mn-ea"/>
                <a:cs typeface="+mn-cs"/>
              </a:rPr>
              <a:t>If someone is worried about their current or ex-partner, then they can make a request under the </a:t>
            </a:r>
            <a:r>
              <a:rPr lang="en-US" sz="1200" kern="1200" dirty="0">
                <a:solidFill>
                  <a:schemeClr val="tx1"/>
                </a:solidFill>
                <a:effectLst/>
                <a:latin typeface="+mn-lt"/>
                <a:ea typeface="+mn-ea"/>
                <a:cs typeface="+mn-cs"/>
              </a:rPr>
              <a:t>Domestic Violence Disclosure Scheme (DVDS), also known as ‘Clare’s Law’</a:t>
            </a:r>
            <a:r>
              <a:rPr lang="en-GB" sz="1200" kern="1200" dirty="0">
                <a:solidFill>
                  <a:schemeClr val="tx1"/>
                </a:solidFill>
                <a:effectLst/>
                <a:latin typeface="+mn-lt"/>
                <a:ea typeface="+mn-ea"/>
                <a:cs typeface="+mn-cs"/>
              </a:rPr>
              <a:t>.  Active from 8 March 2014, the domestic violence disclosure scheme was implemented across England and Wales. Under the scheme an individual </a:t>
            </a:r>
            <a:r>
              <a:rPr lang="en-US" sz="1200" kern="1200" dirty="0">
                <a:solidFill>
                  <a:schemeClr val="tx1"/>
                </a:solidFill>
                <a:effectLst/>
                <a:latin typeface="+mn-lt"/>
                <a:ea typeface="+mn-ea"/>
                <a:cs typeface="+mn-cs"/>
              </a:rPr>
              <a:t>(potential victim or a relevant third party, such as a friend, relative or concerned professional) </a:t>
            </a:r>
            <a:r>
              <a:rPr lang="en-GB" sz="1200" kern="1200" dirty="0">
                <a:solidFill>
                  <a:schemeClr val="tx1"/>
                </a:solidFill>
                <a:effectLst/>
                <a:latin typeface="+mn-lt"/>
                <a:ea typeface="+mn-ea"/>
                <a:cs typeface="+mn-cs"/>
              </a:rPr>
              <a:t>can ask the police to check whether an existing or ex-partner has a violent or abusive past. This is the ‘right to ask’. If records show that an individual (including any relevant children) may be at risk of domestic abuse from said partner or ex-partner, the police will consider disclosing the information (the right to know) to the victim(s) or potential victim(s) or person best placed to protect the victim(s) / potential victim(s) (the latter could be the victim themselves, a parent, a healthcare professional, third sector worker etc). A disclosure can be made if it is lawful, proportionate and necessary to do so.</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https://www.gov.uk/government/publications/domestic-violence-disclosure-scheme-pilot-guidance </a:t>
            </a:r>
          </a:p>
        </p:txBody>
      </p:sp>
      <p:sp>
        <p:nvSpPr>
          <p:cNvPr id="4" name="Slide Number Placeholder 3"/>
          <p:cNvSpPr>
            <a:spLocks noGrp="1"/>
          </p:cNvSpPr>
          <p:nvPr>
            <p:ph type="sldNum" sz="quarter" idx="10"/>
          </p:nvPr>
        </p:nvSpPr>
        <p:spPr/>
        <p:txBody>
          <a:bodyPr/>
          <a:lstStyle/>
          <a:p>
            <a:fld id="{DB50D403-68DD-4E56-BF32-C6138F626558}" type="slidenum">
              <a:rPr lang="en-GB" smtClean="0"/>
              <a:t>16</a:t>
            </a:fld>
            <a:endParaRPr lang="en-GB" dirty="0"/>
          </a:p>
        </p:txBody>
      </p:sp>
    </p:spTree>
    <p:extLst>
      <p:ext uri="{BB962C8B-B14F-4D97-AF65-F5344CB8AC3E}">
        <p14:creationId xmlns:p14="http://schemas.microsoft.com/office/powerpoint/2010/main" val="15415356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B50D403-68DD-4E56-BF32-C6138F626558}" type="slidenum">
              <a:rPr lang="en-GB" smtClean="0"/>
              <a:t>17</a:t>
            </a:fld>
            <a:endParaRPr lang="en-GB" dirty="0"/>
          </a:p>
        </p:txBody>
      </p:sp>
    </p:spTree>
    <p:extLst>
      <p:ext uri="{BB962C8B-B14F-4D97-AF65-F5344CB8AC3E}">
        <p14:creationId xmlns:p14="http://schemas.microsoft.com/office/powerpoint/2010/main" val="14844014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mn-lt"/>
              </a:rPr>
              <a:t>Unfortunately, domestic abuse is prevalent within our society, and it is therefore likely that you will encounter both victims and perpetrators in your working and/or personal lives, knowingly or not. Domestic abuse is considered a high harm, high volume crime, meaning that it is highly prevalent and has a significant impact on those involved.  Anyone can be affected by domestic </a:t>
            </a:r>
            <a:r>
              <a:rPr lang="en-GB" sz="1800" dirty="0">
                <a:effectLst/>
                <a:latin typeface="Calibri" panose="020F0502020204030204" pitchFamily="34" charset="0"/>
                <a:ea typeface="Calibri" panose="020F0502020204030204" pitchFamily="34" charset="0"/>
                <a:cs typeface="Times New Roman" panose="02020603050405020304" pitchFamily="18" charset="0"/>
              </a:rPr>
              <a:t>regardless of age, disability, sex, sexual orientation, gender identity, gender reassignment, race, religion or belief. In addition, domestic abuse can manifest itself in different ways within different communities.  S</a:t>
            </a:r>
            <a:r>
              <a:rPr lang="en-GB" dirty="0">
                <a:latin typeface="+mn-lt"/>
              </a:rPr>
              <a:t>pecific groups of people may face more barriers that their peers in speaking out. Domestic abuse is still largely hidden.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mn-lt"/>
              </a:rPr>
              <a:t>It is a concern that there remains a perception that something is only domestic abuse if there is physical violence involved.  As identified in the definition on screen, there are many circumstances which fall within the definition of domestic abuse.  Domestic abuse also covers child to parent abuse,  so-called ‘honour’-based abuse, female genital mutilation and forced marriage – the last three aspects are not covered in this session and will be covered in other safeguarding updates.</a:t>
            </a:r>
          </a:p>
          <a:p>
            <a:endParaRPr lang="en-GB" dirty="0">
              <a:latin typeface="+mn-lt"/>
            </a:endParaRPr>
          </a:p>
          <a:p>
            <a:r>
              <a:rPr lang="en-GB" dirty="0">
                <a:latin typeface="+mn-lt"/>
              </a:rPr>
              <a:t>There are several important markers highlighted in the definition on screen.  Firstly, domestic abuse can be one incident or a pattern of incidents.  As will be discussed further shortly, there is no specific crime of domestic abuse, however there are a number of offences that fall under its umbrella. </a:t>
            </a:r>
            <a:r>
              <a:rPr lang="en-GB" sz="1800" dirty="0">
                <a:effectLst/>
                <a:latin typeface="Calibri" panose="020F0502020204030204" pitchFamily="34" charset="0"/>
                <a:ea typeface="Calibri" panose="020F0502020204030204" pitchFamily="34" charset="0"/>
                <a:cs typeface="Times New Roman" panose="02020603050405020304" pitchFamily="18" charset="0"/>
              </a:rPr>
              <a:t>Whilst both men and women can be affected by domestic abuse, females are disproportionately the victims. </a:t>
            </a:r>
          </a:p>
          <a:p>
            <a:endParaRPr lang="en-GB" dirty="0">
              <a:latin typeface="+mn-lt"/>
            </a:endParaRPr>
          </a:p>
          <a:p>
            <a:r>
              <a:rPr lang="en-GB" dirty="0">
                <a:latin typeface="+mn-lt"/>
              </a:rPr>
              <a:t>There is a clear marker in the definition in relation to age.  This serves to bring domestic abuse legislation in line with other legislation that allows individuals aged 16 and over to be in officially recognised relationships and living independently.  16 is also the age when individuals are presumed in law to have the capacity to make their own decisions.</a:t>
            </a:r>
          </a:p>
          <a:p>
            <a:endParaRPr lang="en-GB" dirty="0">
              <a:latin typeface="+mn-lt"/>
            </a:endParaRPr>
          </a:p>
          <a:p>
            <a:r>
              <a:rPr lang="en-GB" dirty="0">
                <a:latin typeface="+mn-lt"/>
              </a:rPr>
              <a:t>Personally connected means that victims and perpetrators do not necessarily need to be living with each other but have to be either married, in a civil partnership, engaged or cohabiting (or have been so previously) or in an intimate relationship.  There is also considered to be a personal connection if victim and perpetrator have or have previously shared parental responsibility for a child or are related (the definition of related includes immediate biological family, step-family and extended family).  This therefore means that adolescent to parent abuse can fall under this definition, as can other forms of abuse such as so called ‘honour’-based violence as said before.</a:t>
            </a:r>
          </a:p>
          <a:p>
            <a:endParaRPr lang="en-GB" dirty="0">
              <a:latin typeface="+mn-lt"/>
            </a:endParaRPr>
          </a:p>
          <a:p>
            <a:r>
              <a:rPr lang="en-GB" dirty="0">
                <a:latin typeface="+mn-lt"/>
              </a:rPr>
              <a:t>Domestic abuse can be direct or indirect.  As an example of the latter, the perpetrator may manipulate a child, other family member, friend or colleague in order to get at the victim.</a:t>
            </a:r>
          </a:p>
          <a:p>
            <a:endParaRPr lang="en-GB" dirty="0">
              <a:latin typeface="+mn-lt"/>
            </a:endParaRPr>
          </a:p>
          <a:p>
            <a:r>
              <a:rPr lang="en-GB" dirty="0">
                <a:latin typeface="+mn-lt"/>
              </a:rPr>
              <a:t>Children and young people can be victims of domestic abuse directly, or if they witness (seeing or hearing) the abuse (e.g. the perpetrator belittling the victim). They also are victims if they experience the abuse in a wider sense such as they are in the home when the abuse is happening and see the aftermath of the abuse.  This recognises that abuse can affect the whole family and be wide-ranging.</a:t>
            </a:r>
          </a:p>
        </p:txBody>
      </p:sp>
      <p:sp>
        <p:nvSpPr>
          <p:cNvPr id="4" name="Slide Number Placeholder 3"/>
          <p:cNvSpPr>
            <a:spLocks noGrp="1"/>
          </p:cNvSpPr>
          <p:nvPr>
            <p:ph type="sldNum" sz="quarter" idx="10"/>
          </p:nvPr>
        </p:nvSpPr>
        <p:spPr/>
        <p:txBody>
          <a:bodyPr/>
          <a:lstStyle/>
          <a:p>
            <a:fld id="{DB50D403-68DD-4E56-BF32-C6138F626558}" type="slidenum">
              <a:rPr lang="en-GB" smtClean="0"/>
              <a:t>2</a:t>
            </a:fld>
            <a:endParaRPr lang="en-GB" dirty="0"/>
          </a:p>
        </p:txBody>
      </p:sp>
    </p:spTree>
    <p:extLst>
      <p:ext uri="{BB962C8B-B14F-4D97-AF65-F5344CB8AC3E}">
        <p14:creationId xmlns:p14="http://schemas.microsoft.com/office/powerpoint/2010/main" val="32643388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dirty="0">
                <a:latin typeface="+mn-lt"/>
              </a:rPr>
              <a:t>There are many different things that can be classed as domestic abuse. </a:t>
            </a:r>
            <a:r>
              <a:rPr lang="en-US" dirty="0">
                <a:latin typeface="+mn-lt"/>
              </a:rPr>
              <a:t>This information is a guide and is not exhaustive. </a:t>
            </a:r>
            <a:r>
              <a:rPr lang="en-GB" dirty="0">
                <a:latin typeface="+mn-lt"/>
              </a:rPr>
              <a:t>As with child abuse it is often the case that more than one type of abuse may be present in an abusive relationship. As with other aspects of safeguarding children, if something does not seem right, as yourself why that may be and think about what you are seeing and hearing, ensuring that you consider the lived experience of the victim rather than worry about which category the abuse may fall into.</a:t>
            </a:r>
          </a:p>
          <a:p>
            <a:pPr marL="0" indent="0">
              <a:buFont typeface="Arial" panose="020B0604020202020204" pitchFamily="34" charset="0"/>
              <a:buNone/>
            </a:pPr>
            <a:endParaRPr lang="en-GB" dirty="0">
              <a:latin typeface="+mn-l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1" dirty="0">
                <a:latin typeface="+mn-lt"/>
              </a:rPr>
              <a:t>Physical abuse </a:t>
            </a:r>
            <a:r>
              <a:rPr lang="en-GB" dirty="0">
                <a:latin typeface="+mn-lt"/>
              </a:rPr>
              <a:t>– often the type most commonly associated with domestic abuse, physical abuse / violence includes acts such as </a:t>
            </a:r>
            <a:r>
              <a:rPr lang="en-GB" sz="1800" dirty="0">
                <a:effectLst/>
                <a:latin typeface="+mn-lt"/>
                <a:ea typeface="Calibri" panose="020F0502020204030204" pitchFamily="34" charset="0"/>
                <a:cs typeface="Times New Roman" panose="02020603050405020304" pitchFamily="18" charset="0"/>
              </a:rPr>
              <a:t>being, or threatened to be, kicked, punched, pinched, pushed, dragged, shoved, slapped, scratched, strangled, spat on and bitten</a:t>
            </a:r>
            <a:r>
              <a:rPr lang="en-GB" dirty="0">
                <a:latin typeface="+mn-lt"/>
              </a:rPr>
              <a:t>, being harmed by weapons (e.g. knives, bats and heated irons), being (or threatened with being) burnt, scalded, poisoned or drowned, female genital mutilation and so called ‘honour’ abuse. </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It is sometimes the more visible type of domestic abuse - friends, neighbours and colleagues may see and hear assaults taking place or notice injuries. </a:t>
            </a:r>
            <a:r>
              <a:rPr lang="en-GB" dirty="0">
                <a:latin typeface="+mn-lt"/>
              </a:rPr>
              <a:t> However, many perpetrators ensure that any marks or injuries from physical assaults are located in areas covered by clothing the majority of the time (e.g. torso and genitals).  Physical abuse can also include damaging or denying access to medical aids (e.g. a deaf person not being allowed to have their hearing aids) or harming someone whilst providing care for them (e.g. when providing care to a disabled or older person).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dirty="0">
              <a:latin typeface="+mn-l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1" kern="1200" dirty="0">
                <a:effectLst/>
                <a:latin typeface="+mn-lt"/>
              </a:rPr>
              <a:t>Sexual abuse </a:t>
            </a:r>
            <a:r>
              <a:rPr lang="en-GB" sz="1200" kern="1200" dirty="0">
                <a:effectLst/>
                <a:latin typeface="+mn-lt"/>
              </a:rPr>
              <a:t>– the perpetrator may control when sex happens (regardless of whether the victim wants to have sex or not), refuse to practice safe sex and ignore religious prohibitions on sex.  They may also force the victim to have sex with them or others either through physical force or threats; or drug them so that they are unaware of what is happening. </a:t>
            </a:r>
            <a:r>
              <a:rPr lang="en-GB" sz="1200" kern="1200" dirty="0">
                <a:effectLst/>
                <a:latin typeface="+mn-lt"/>
                <a:ea typeface="Calibri" panose="020F0502020204030204" pitchFamily="34" charset="0"/>
                <a:cs typeface="Tondo" panose="020F0503020202020204" pitchFamily="34" charset="0"/>
              </a:rPr>
              <a:t>Any sex without consent is abuse, regardless of the status of the relationship between the adults (e.g. regardless of whether they are married or not).  Sexual abuse can also include non-fatal strangulation and denying the victim access to or lying about birth control measures. Perpetrators may also film sexual acts without the consent of the victim.</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kern="1200" dirty="0">
              <a:effectLst/>
              <a:latin typeface="+mn-lt"/>
              <a:ea typeface="Calibri" panose="020F0502020204030204" pitchFamily="34" charset="0"/>
              <a:cs typeface="Tondo" panose="020F0503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b="1" kern="1200" dirty="0">
                <a:effectLst/>
                <a:latin typeface="+mn-lt"/>
              </a:rPr>
              <a:t>Coercive behaviour </a:t>
            </a:r>
            <a:r>
              <a:rPr lang="en-GB" sz="1800" kern="1200" dirty="0">
                <a:effectLst/>
                <a:latin typeface="+mn-lt"/>
              </a:rPr>
              <a:t>- </a:t>
            </a:r>
            <a:r>
              <a:rPr lang="en-US" dirty="0">
                <a:latin typeface="+mn-lt"/>
              </a:rPr>
              <a:t>Is an act or a pattern of acts of assault, threats, humiliation and intimidation or other abuse that is used to harm, punish or frighten their victim so that they feel that they have no choice but to do what is being demanded of them, even if the act is humiliating or degrading.</a:t>
            </a:r>
            <a:endParaRPr lang="en-US" b="1" dirty="0">
              <a:latin typeface="+mn-l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1" dirty="0">
              <a:latin typeface="+mn-l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latin typeface="+mn-lt"/>
              </a:rPr>
              <a:t>Controlling behaviour </a:t>
            </a:r>
            <a:r>
              <a:rPr lang="en-US" dirty="0">
                <a:latin typeface="+mn-lt"/>
              </a:rPr>
              <a:t>- Is a range of acts designed to make a person subordinate and/or dependent by isolating them from sources of support, exploiting their resources and capacities for personal gain, depriving them of the means needed for independence, resistance and escape and regulating their everyday behaviour.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latin typeface="+mn-l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latin typeface="+mn-lt"/>
              </a:rPr>
              <a:t>Harassment or stalking</a:t>
            </a:r>
            <a:r>
              <a:rPr lang="en-US" b="0" dirty="0">
                <a:latin typeface="+mn-lt"/>
              </a:rPr>
              <a:t> – Stalking and harassment are offences under the Protection from Harassment Act 1997. Harassment </a:t>
            </a:r>
            <a:r>
              <a:rPr lang="en-GB" sz="1800" dirty="0">
                <a:effectLst/>
                <a:latin typeface="+mn-lt"/>
                <a:ea typeface="Calibri" panose="020F0502020204030204" pitchFamily="34" charset="0"/>
                <a:cs typeface="Times New Roman" panose="02020603050405020304" pitchFamily="18" charset="0"/>
              </a:rPr>
              <a:t>includes repeated attempts to impose unwanted communications and contact upon a victim, in a manner that could be expected to cause distress or fear; such as </a:t>
            </a:r>
            <a:r>
              <a:rPr lang="en-US" sz="1800" dirty="0">
                <a:effectLst/>
                <a:latin typeface="+mn-lt"/>
                <a:ea typeface="Calibri" panose="020F0502020204030204" pitchFamily="34" charset="0"/>
                <a:cs typeface="Times New Roman" panose="02020603050405020304" pitchFamily="18" charset="0"/>
              </a:rPr>
              <a:t>bullying at school or in the workplace, cyber stalking (using the internet to harass someone), antisocial behaviour, sending abusive text messages, sending unwanted gifts, unwanted phone calls, letters, emails or visits. Sexual harassment includes sexual comments, jokes or gestures, unwanted staring or leering at someone’s body, using derogatory terms, unwanted sexual communications, like emails, texts, DMs, sharing sexual photos or videos, groping and touching, someone exposing themselves to someone (unwanted), pressuring someone to do sexual things or offering someone something in exchange for sex. Stalking is like harassment, but it's more aggressive. It </a:t>
            </a:r>
            <a:r>
              <a:rPr lang="en-GB" sz="1800" dirty="0">
                <a:effectLst/>
                <a:latin typeface="+mn-lt"/>
                <a:ea typeface="Calibri" panose="020F0502020204030204" pitchFamily="34" charset="0"/>
                <a:cs typeface="Times New Roman" panose="02020603050405020304" pitchFamily="18" charset="0"/>
              </a:rPr>
              <a:t>is a pattern of unwanted, fixated and obsessive behaviour which is intrusive and often causes fear of violence or serious alarm or distress to the victim.  Stalking is not just physically following someone or </a:t>
            </a:r>
            <a:r>
              <a:rPr lang="en-US" sz="1800" dirty="0">
                <a:effectLst/>
                <a:latin typeface="+mn-lt"/>
                <a:ea typeface="Calibri" panose="020F0502020204030204" pitchFamily="34" charset="0"/>
                <a:cs typeface="Times New Roman" panose="02020603050405020304" pitchFamily="18" charset="0"/>
              </a:rPr>
              <a:t>repeatedly going uninvited to their home, </a:t>
            </a:r>
            <a:r>
              <a:rPr lang="en-GB" sz="1800" dirty="0">
                <a:effectLst/>
                <a:latin typeface="+mn-lt"/>
                <a:ea typeface="Calibri" panose="020F0502020204030204" pitchFamily="34" charset="0"/>
                <a:cs typeface="Times New Roman" panose="02020603050405020304" pitchFamily="18" charset="0"/>
              </a:rPr>
              <a:t>but includes perpetrators </a:t>
            </a:r>
            <a:r>
              <a:rPr lang="en-US" sz="1800" dirty="0">
                <a:effectLst/>
                <a:latin typeface="+mn-lt"/>
                <a:ea typeface="Calibri" panose="020F0502020204030204" pitchFamily="34" charset="0"/>
                <a:cs typeface="Times New Roman" panose="02020603050405020304" pitchFamily="18" charset="0"/>
              </a:rPr>
              <a:t>hanging around somewhere they know the victim often visits, interfering with their property, watching or spying on someone, </a:t>
            </a:r>
            <a:r>
              <a:rPr lang="en-GB" sz="1800" dirty="0">
                <a:effectLst/>
                <a:latin typeface="+mn-lt"/>
                <a:ea typeface="Calibri" panose="020F0502020204030204" pitchFamily="34" charset="0"/>
                <a:cs typeface="Times New Roman" panose="02020603050405020304" pitchFamily="18" charset="0"/>
              </a:rPr>
              <a:t>trolling them online, publishing material purporting to be from them, monitoring someone’s communications,</a:t>
            </a:r>
            <a:r>
              <a:rPr lang="en-US" sz="1800" dirty="0">
                <a:effectLst/>
                <a:latin typeface="+mn-lt"/>
                <a:ea typeface="Calibri" panose="020F0502020204030204" pitchFamily="34" charset="0"/>
                <a:cs typeface="Times New Roman" panose="02020603050405020304" pitchFamily="18" charset="0"/>
              </a:rPr>
              <a:t> checking someone’s internet use, email or other electronic communication and/or identity theft (signing-up to services, buying things in someone's name).</a:t>
            </a:r>
            <a:endParaRPr lang="en-GB" sz="1800" dirty="0">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800" dirty="0">
              <a:effectLst/>
              <a:latin typeface="+mn-lt"/>
              <a:ea typeface="Calibri" panose="020F0502020204030204" pitchFamily="34" charset="0"/>
              <a:cs typeface="Times New Roman" panose="02020603050405020304" pitchFamily="18"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b="1" dirty="0">
                <a:latin typeface="+mn-lt"/>
              </a:rPr>
              <a:t>Economic abuse </a:t>
            </a:r>
            <a:r>
              <a:rPr lang="en-GB" sz="1800" dirty="0">
                <a:latin typeface="+mn-lt"/>
              </a:rPr>
              <a:t>– perpetrators may ensure that they control all the money, giving their victim an ‘allowance’ that they then have to account for (sometimes down to every penny), or they may make their victim beg for money. </a:t>
            </a:r>
            <a:r>
              <a:rPr lang="en-GB" sz="1800" kern="1200" dirty="0">
                <a:effectLst/>
                <a:latin typeface="+mn-lt"/>
                <a:ea typeface="Calibri" panose="020F0502020204030204" pitchFamily="34" charset="0"/>
                <a:cs typeface="Tondo" panose="020F0503020202020204" pitchFamily="34" charset="0"/>
              </a:rPr>
              <a:t>Some will deliberately give the victim too little money to cover the bills and the shopping meaning that the victim then has to make difficult choices as to what to spend the money on and what to go without.  The other end of the spectrum can be not paying off bills and deliberately running up debts to keep the victim trapped in the cycle of the relationship or deliberately damaging property to cause additional costs.</a:t>
            </a:r>
            <a:endParaRPr lang="en-GB" sz="1800" dirty="0">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dirty="0">
              <a:latin typeface="+mn-lt"/>
            </a:endParaRPr>
          </a:p>
          <a:p>
            <a:pPr marL="171450" indent="-171450">
              <a:buFont typeface="Arial" panose="020B0604020202020204" pitchFamily="34" charset="0"/>
              <a:buChar char="•"/>
            </a:pPr>
            <a:r>
              <a:rPr lang="en-GB" b="1" dirty="0">
                <a:latin typeface="+mn-lt"/>
              </a:rPr>
              <a:t>Emotional abuse </a:t>
            </a:r>
            <a:r>
              <a:rPr lang="en-GB" dirty="0">
                <a:latin typeface="+mn-lt"/>
              </a:rPr>
              <a:t>– this can involve undermining the victim’s confidence and self-worth, making someone feel unattractive, unintelligent or making threats to disclose the victims ‘secrets’, for example threatening to ‘out’ a victim's sexuality.  </a:t>
            </a:r>
            <a:r>
              <a:rPr lang="en-GB" b="1" dirty="0">
                <a:latin typeface="+mn-lt"/>
              </a:rPr>
              <a:t>Psychological abuse </a:t>
            </a:r>
            <a:r>
              <a:rPr lang="en-GB" dirty="0">
                <a:latin typeface="+mn-lt"/>
              </a:rPr>
              <a:t>– elements of psychological abuse can be similar to emotional abuse and coercive behaviour. Such abuse </a:t>
            </a:r>
            <a:r>
              <a:rPr lang="en-GB" sz="1800" kern="1200" dirty="0">
                <a:effectLst/>
                <a:latin typeface="+mn-lt"/>
                <a:ea typeface="Calibri" panose="020F0502020204030204" pitchFamily="34" charset="0"/>
                <a:cs typeface="Tondo" panose="020F0503020202020204" pitchFamily="34" charset="0"/>
              </a:rPr>
              <a:t>can involve the deliberate manipulation of situations, whether intimate relationships or wider networks.  It can also involve deliberately depriving the victim of their sleep.  Perpetrators may take control of the victim's social media accounts, use technology to track their victims and then make them account for their movements.  Perpetrators may use things such as contact with children as a means of manipulation.</a:t>
            </a:r>
          </a:p>
          <a:p>
            <a:pPr marL="0" indent="0">
              <a:buFont typeface="Arial" panose="020B0604020202020204" pitchFamily="34" charset="0"/>
              <a:buNone/>
            </a:pPr>
            <a:endParaRPr lang="en-GB" sz="1800" kern="1200" dirty="0">
              <a:effectLst/>
              <a:latin typeface="+mn-lt"/>
              <a:ea typeface="Calibri" panose="020F0502020204030204" pitchFamily="34" charset="0"/>
              <a:cs typeface="Tondo" panose="020F0503020202020204" pitchFamily="34" charset="0"/>
            </a:endParaRPr>
          </a:p>
          <a:p>
            <a:pPr marL="171450" indent="-171450">
              <a:buFont typeface="Arial" panose="020B0604020202020204" pitchFamily="34" charset="0"/>
              <a:buChar char="•"/>
            </a:pPr>
            <a:r>
              <a:rPr lang="en-GB" sz="1800" b="1" kern="1200" dirty="0">
                <a:effectLst/>
                <a:latin typeface="+mn-lt"/>
                <a:ea typeface="Calibri" panose="020F0502020204030204" pitchFamily="34" charset="0"/>
                <a:cs typeface="Tondo" panose="020F0503020202020204" pitchFamily="34" charset="0"/>
              </a:rPr>
              <a:t>Other abuse </a:t>
            </a:r>
            <a:r>
              <a:rPr lang="en-GB" sz="1800" kern="1200" dirty="0">
                <a:effectLst/>
                <a:latin typeface="+mn-lt"/>
                <a:ea typeface="Calibri" panose="020F0502020204030204" pitchFamily="34" charset="0"/>
                <a:cs typeface="Tondo" panose="020F0503020202020204" pitchFamily="34" charset="0"/>
              </a:rPr>
              <a:t>– this can include abuse relating to faith (that is using someone’s faith to control or harm them), forced marriage, ‘honour’-based abuse and female genital mutilation.</a:t>
            </a:r>
          </a:p>
          <a:p>
            <a:pPr marL="171450" indent="-171450">
              <a:buFont typeface="Arial" panose="020B0604020202020204" pitchFamily="34" charset="0"/>
              <a:buChar char="•"/>
            </a:pPr>
            <a:endParaRPr lang="en-US" dirty="0">
              <a:latin typeface="+mn-lt"/>
            </a:endParaRPr>
          </a:p>
          <a:p>
            <a:pPr marL="0" indent="0">
              <a:buFont typeface="Arial" panose="020B0604020202020204" pitchFamily="34" charset="0"/>
              <a:buNone/>
            </a:pPr>
            <a:r>
              <a:rPr lang="en-US" dirty="0">
                <a:latin typeface="+mn-lt"/>
              </a:rPr>
              <a:t>Cultural and religious views and practices can also influence how spousal abuse is viewed, with barriers such as immigration status and language differences also affecting whether the victim feels able to seek help. </a:t>
            </a:r>
            <a:endParaRPr lang="en-GB" dirty="0">
              <a:latin typeface="+mn-lt"/>
            </a:endParaRPr>
          </a:p>
        </p:txBody>
      </p:sp>
      <p:sp>
        <p:nvSpPr>
          <p:cNvPr id="4" name="Slide Number Placeholder 3"/>
          <p:cNvSpPr>
            <a:spLocks noGrp="1"/>
          </p:cNvSpPr>
          <p:nvPr>
            <p:ph type="sldNum" sz="quarter" idx="10"/>
          </p:nvPr>
        </p:nvSpPr>
        <p:spPr/>
        <p:txBody>
          <a:bodyPr/>
          <a:lstStyle/>
          <a:p>
            <a:fld id="{DB50D403-68DD-4E56-BF32-C6138F626558}" type="slidenum">
              <a:rPr lang="en-GB" smtClean="0"/>
              <a:t>3</a:t>
            </a:fld>
            <a:endParaRPr lang="en-GB" dirty="0"/>
          </a:p>
        </p:txBody>
      </p:sp>
    </p:spTree>
    <p:extLst>
      <p:ext uri="{BB962C8B-B14F-4D97-AF65-F5344CB8AC3E}">
        <p14:creationId xmlns:p14="http://schemas.microsoft.com/office/powerpoint/2010/main" val="23510644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also need to be mindful that not all domestic abuse is perpetrated by adults.  </a:t>
            </a:r>
            <a:r>
              <a:rPr lang="en-GB" sz="1200" kern="1200" dirty="0">
                <a:solidFill>
                  <a:schemeClr val="tx1"/>
                </a:solidFill>
                <a:effectLst/>
                <a:latin typeface="+mn-lt"/>
                <a:ea typeface="+mn-ea"/>
                <a:cs typeface="+mn-cs"/>
              </a:rPr>
              <a:t>Child to parent abuse is a hidden form of domestic violence and abuse that is often not spoken about. It may be characterised by shame and stigma, and may not be recognised for what it is, instead being seen as poor parenting, not applying boundaries etc. – this in turn may then act as a barrier to parents reporting what is happening. </a:t>
            </a:r>
            <a:r>
              <a:rPr lang="en-US" dirty="0"/>
              <a:t>Parents may fear being blamed, disbelieved, or having their child taken away from them or criminalised, which may leave them reluctant to seek help.  </a:t>
            </a:r>
            <a:r>
              <a:rPr lang="en-GB" sz="1200" kern="1200" dirty="0">
                <a:solidFill>
                  <a:schemeClr val="tx1"/>
                </a:solidFill>
                <a:effectLst/>
                <a:latin typeface="+mn-lt"/>
                <a:ea typeface="+mn-ea"/>
                <a:cs typeface="+mn-cs"/>
              </a:rPr>
              <a:t>It is therefore important that we are aware of the potential for child to parent violence – and that the perpetrators may be children/young people in our setting and/or their siblings. The impact of this form of abuse is potentially just as significant as adult perpetrated domestic abuse.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Studies have emphasised that there is no single cause of parental abuse and there is therefore no single solution, however a common theme appears to be that children who perpetrate parent abuse are more likely to have witnessed or experienced abuse or violence within the family home (</a:t>
            </a:r>
            <a:r>
              <a:rPr lang="en-GB" sz="1200" i="1" u="sng" kern="1200" dirty="0">
                <a:solidFill>
                  <a:schemeClr val="tx1"/>
                </a:solidFill>
                <a:effectLst/>
                <a:latin typeface="+mn-lt"/>
                <a:ea typeface="+mn-ea"/>
                <a:cs typeface="+mn-cs"/>
              </a:rPr>
              <a:t>Source:</a:t>
            </a:r>
            <a:r>
              <a:rPr lang="en-GB" sz="1200" i="1" u="none" kern="1200" dirty="0">
                <a:solidFill>
                  <a:schemeClr val="tx1"/>
                </a:solidFill>
                <a:effectLst/>
                <a:latin typeface="+mn-lt"/>
                <a:ea typeface="+mn-ea"/>
                <a:cs typeface="+mn-cs"/>
              </a:rPr>
              <a:t> Sanders, R., 2020: </a:t>
            </a:r>
            <a:r>
              <a:rPr lang="en-US" i="1" dirty="0"/>
              <a:t>Adolescent to parent violence and abuse</a:t>
            </a:r>
            <a:r>
              <a:rPr lang="en-US" dirty="0"/>
              <a:t>).</a:t>
            </a:r>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en-US" dirty="0"/>
              <a:t>Recorded incidents likely represent only a small percentage of actual cases. When families facing crisis point make the difficult decision to disclose their abuse, you need to ensure that you respond appropriately. Victims of this type of abuse should receive appropriate domestic abuse response and support.</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B50D403-68DD-4E56-BF32-C6138F626558}" type="slidenum">
              <a:rPr lang="en-GB" smtClean="0"/>
              <a:t>4</a:t>
            </a:fld>
            <a:endParaRPr lang="en-GB" dirty="0"/>
          </a:p>
        </p:txBody>
      </p:sp>
    </p:spTree>
    <p:extLst>
      <p:ext uri="{BB962C8B-B14F-4D97-AF65-F5344CB8AC3E}">
        <p14:creationId xmlns:p14="http://schemas.microsoft.com/office/powerpoint/2010/main" val="17245813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mn-lt"/>
              </a:rPr>
              <a:t>Domestic abuse is not a specific offence itself, but the Police and Crown Prosecution Service are able to consider a number of offences under the domestic abuse banner.  The summary on screen is taken from Department of Health guidance (</a:t>
            </a:r>
            <a:r>
              <a:rPr lang="en-US" i="1" u="sng" dirty="0">
                <a:latin typeface="+mn-lt"/>
              </a:rPr>
              <a:t>Source:</a:t>
            </a:r>
            <a:r>
              <a:rPr lang="en-US" i="1" dirty="0">
                <a:latin typeface="+mn-lt"/>
              </a:rPr>
              <a:t> Responding to domestic abuse: A resource for health professionals, 2017</a:t>
            </a:r>
            <a:r>
              <a:rPr lang="en-US" dirty="0">
                <a:latin typeface="+mn-lt"/>
              </a:rPr>
              <a:t>)</a:t>
            </a:r>
            <a:r>
              <a:rPr lang="en-GB" dirty="0">
                <a:latin typeface="+mn-lt"/>
              </a:rPr>
              <a:t> and sets out a number of ways in which English criminal law criminalises domestic abuse through a variety of offences.  This builds on the message that domestic abuse is not just about physical violence and aims to dispel the myth that the Police will only become involved if there is physical violence.  As you can see from the examples on the slide, aspects such as controlling behaviour (numerous phone calls to check someone’s whereabouts and stopping someone from seeing friends and relatives) and coercive behaviour (for example repeatedly belittling to the extent of making the other person feel worthless) can also be prosecuted through the courts.</a:t>
            </a:r>
          </a:p>
          <a:p>
            <a:endParaRPr lang="en-GB"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mn-lt"/>
              </a:rPr>
              <a:t>Victims of domestic abuse may have psychological barriers against speaking out and may worry that nothing is going to change except an increase in personal risk. </a:t>
            </a:r>
            <a:r>
              <a:rPr lang="en-GB" dirty="0">
                <a:latin typeface="+mn-lt"/>
              </a:rPr>
              <a:t>For many groups of people, there is an inherent distrust of police and law enforcement agencies linked to previous experiences either personally or through hearing stories of others.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mn-lt"/>
              </a:rPr>
              <a:t>Data compiled by the Office for National Statistics to the end of March 2023 (</a:t>
            </a:r>
            <a:r>
              <a:rPr lang="en-US" i="1" dirty="0">
                <a:latin typeface="+mn-lt"/>
              </a:rPr>
              <a:t>Source: Domestic abuse in England and Wales overview: November 2023</a:t>
            </a:r>
            <a:r>
              <a:rPr lang="en-US" dirty="0">
                <a:latin typeface="+mn-lt"/>
              </a:rPr>
              <a:t>) shows that “the number of referrals of suspects of domestic abuse-related cases from the police to the CPS for a charging decision increased from 67,063 in the year ending March 2022 to 69,314 in the year ending March 2023, following a decreasing trend” and that the CPS domestic abuse-related charging rate increased to 76.5%, the highest charging rate since the records on this began in the year ending March 2015. The percentage of prosecutions leading to a conviction in the last year was 76.4%. </a:t>
            </a:r>
            <a:endParaRPr lang="en-GB" b="0" i="0" dirty="0">
              <a:solidFill>
                <a:srgbClr val="FFFFFF"/>
              </a:solidFill>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dirty="0">
              <a:solidFill>
                <a:srgbClr val="FFFFFF"/>
              </a:solidFill>
              <a:effectLst/>
              <a:latin typeface="+mn-lt"/>
            </a:endParaRPr>
          </a:p>
        </p:txBody>
      </p:sp>
      <p:sp>
        <p:nvSpPr>
          <p:cNvPr id="4" name="Slide Number Placeholder 3"/>
          <p:cNvSpPr>
            <a:spLocks noGrp="1"/>
          </p:cNvSpPr>
          <p:nvPr>
            <p:ph type="sldNum" sz="quarter" idx="5"/>
          </p:nvPr>
        </p:nvSpPr>
        <p:spPr/>
        <p:txBody>
          <a:bodyPr/>
          <a:lstStyle/>
          <a:p>
            <a:fld id="{DB50D403-68DD-4E56-BF32-C6138F626558}" type="slidenum">
              <a:rPr lang="en-GB" smtClean="0"/>
              <a:t>5</a:t>
            </a:fld>
            <a:endParaRPr lang="en-GB" dirty="0"/>
          </a:p>
        </p:txBody>
      </p:sp>
    </p:spTree>
    <p:extLst>
      <p:ext uri="{BB962C8B-B14F-4D97-AF65-F5344CB8AC3E}">
        <p14:creationId xmlns:p14="http://schemas.microsoft.com/office/powerpoint/2010/main" val="29259386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34000"/>
              </a:lnSpc>
              <a:spcBef>
                <a:spcPts val="0"/>
              </a:spcBef>
              <a:spcAft>
                <a:spcPts val="0"/>
              </a:spcAft>
              <a:buClrTx/>
              <a:buSzTx/>
              <a:buFont typeface="Arial" panose="020B0604020202020204" pitchFamily="34" charset="0"/>
              <a:buNone/>
              <a:tabLst/>
              <a:defRPr/>
            </a:pPr>
            <a:r>
              <a:rPr lang="en-US" dirty="0">
                <a:latin typeface="+mn-lt"/>
              </a:rPr>
              <a:t>The National Centre for Domestic Violence says 1-in-5 adults experience domestic abuse during their lifetime. This equates to 1-in-4 women and 1-in-7 men; the Crime Survey for England and Wales estimated that 2.1 million people aged 16 years and over (1.4 million women and 751,000 men) experienced domestic abuse in the year ending March 2023; and according to Foundations, at least 827,000 children in England and Wales may have suffered domestic abuse in 2023. </a:t>
            </a:r>
            <a:r>
              <a:rPr lang="en-GB" dirty="0">
                <a:latin typeface="+mn-lt"/>
              </a:rPr>
              <a:t>Due to the hidden nature of domestic abuse, it is widely recognised that these figures are likely to be significantly higher, as this relies on self-reporting.  As said previously, there can be emotional or cultural barriers that can prevent a victim from doing so. </a:t>
            </a:r>
          </a:p>
          <a:p>
            <a:pPr marL="0" marR="0" lvl="0" indent="0" algn="l" defTabSz="914400" rtl="0" eaLnBrk="1" fontAlgn="auto" latinLnBrk="0" hangingPunct="1">
              <a:lnSpc>
                <a:spcPct val="134000"/>
              </a:lnSpc>
              <a:spcBef>
                <a:spcPts val="0"/>
              </a:spcBef>
              <a:spcAft>
                <a:spcPts val="0"/>
              </a:spcAft>
              <a:buClrTx/>
              <a:buSzTx/>
              <a:buFont typeface="Arial" panose="020B0604020202020204" pitchFamily="34" charset="0"/>
              <a:buNone/>
              <a:tabLst/>
              <a:defRPr/>
            </a:pPr>
            <a:endParaRPr lang="en-GB" dirty="0">
              <a:latin typeface="+mn-lt"/>
            </a:endParaRPr>
          </a:p>
          <a:p>
            <a:pPr marL="0" marR="0" lvl="0" indent="0" algn="l" defTabSz="914400" rtl="0" eaLnBrk="1" fontAlgn="auto" latinLnBrk="0" hangingPunct="1">
              <a:lnSpc>
                <a:spcPct val="134000"/>
              </a:lnSpc>
              <a:spcBef>
                <a:spcPts val="0"/>
              </a:spcBef>
              <a:spcAft>
                <a:spcPts val="0"/>
              </a:spcAft>
              <a:buClrTx/>
              <a:buSzTx/>
              <a:buFont typeface="Arial" panose="020B0604020202020204" pitchFamily="34" charset="0"/>
              <a:buNone/>
              <a:tabLst/>
              <a:defRPr/>
            </a:pPr>
            <a:r>
              <a:rPr lang="en-GB" dirty="0">
                <a:latin typeface="+mn-lt"/>
              </a:rPr>
              <a:t>Considering these statistics, the likelihood is that someone you know will have experienced or will experience domestic abuse. </a:t>
            </a:r>
          </a:p>
          <a:p>
            <a:pPr marL="0" marR="0" lvl="0" indent="0" algn="l" defTabSz="914400" rtl="0" eaLnBrk="1" fontAlgn="auto" latinLnBrk="0" hangingPunct="1">
              <a:lnSpc>
                <a:spcPct val="134000"/>
              </a:lnSpc>
              <a:spcBef>
                <a:spcPts val="0"/>
              </a:spcBef>
              <a:spcAft>
                <a:spcPts val="0"/>
              </a:spcAft>
              <a:buClrTx/>
              <a:buSzTx/>
              <a:buFont typeface="Arial" panose="020B0604020202020204" pitchFamily="34" charset="0"/>
              <a:buNone/>
              <a:tabLst/>
              <a:defRPr/>
            </a:pPr>
            <a:endParaRPr lang="en-GB" dirty="0">
              <a:latin typeface="+mn-lt"/>
            </a:endParaRPr>
          </a:p>
          <a:p>
            <a:pPr marL="0" marR="0" lvl="0" indent="0" algn="l" defTabSz="914400" rtl="0" eaLnBrk="1" fontAlgn="auto" latinLnBrk="0" hangingPunct="1">
              <a:lnSpc>
                <a:spcPct val="134000"/>
              </a:lnSpc>
              <a:spcBef>
                <a:spcPts val="0"/>
              </a:spcBef>
              <a:spcAft>
                <a:spcPts val="0"/>
              </a:spcAft>
              <a:buClrTx/>
              <a:buSzTx/>
              <a:buFont typeface="Arial" panose="020B0604020202020204" pitchFamily="34" charset="0"/>
              <a:buNone/>
              <a:tabLst/>
              <a:defRPr/>
            </a:pPr>
            <a:r>
              <a:rPr lang="en-US" dirty="0">
                <a:latin typeface="+mn-lt"/>
              </a:rPr>
              <a:t>In the three-year period between year ending March 2020 and year ending March 2022 approximately one in five of all homicides where the victim was aged 16 years or over was as a result of domestic abuse.</a:t>
            </a:r>
          </a:p>
          <a:p>
            <a:pPr marL="0" marR="0" lvl="0" indent="0" algn="l" defTabSz="914400" rtl="0" eaLnBrk="1" fontAlgn="auto" latinLnBrk="0" hangingPunct="1">
              <a:lnSpc>
                <a:spcPct val="134000"/>
              </a:lnSpc>
              <a:spcBef>
                <a:spcPts val="0"/>
              </a:spcBef>
              <a:spcAft>
                <a:spcPts val="0"/>
              </a:spcAft>
              <a:buClrTx/>
              <a:buSzTx/>
              <a:buFont typeface="Arial" panose="020B0604020202020204" pitchFamily="34" charset="0"/>
              <a:buNone/>
              <a:tabLst/>
              <a:defRPr/>
            </a:pPr>
            <a:endParaRPr lang="en-US" dirty="0">
              <a:latin typeface="+mn-lt"/>
            </a:endParaRPr>
          </a:p>
          <a:p>
            <a:pPr marL="0" marR="0" lvl="0" indent="0" algn="l" defTabSz="914400" rtl="0" eaLnBrk="1" fontAlgn="auto" latinLnBrk="0" hangingPunct="1">
              <a:lnSpc>
                <a:spcPct val="134000"/>
              </a:lnSpc>
              <a:spcBef>
                <a:spcPts val="0"/>
              </a:spcBef>
              <a:spcAft>
                <a:spcPts val="0"/>
              </a:spcAft>
              <a:buClrTx/>
              <a:buSzTx/>
              <a:buFont typeface="Arial" panose="020B0604020202020204" pitchFamily="34" charset="0"/>
              <a:buNone/>
              <a:tabLst/>
              <a:defRPr/>
            </a:pPr>
            <a:r>
              <a:rPr lang="en-US" dirty="0">
                <a:latin typeface="+mn-lt"/>
              </a:rPr>
              <a:t>These statistics therefore show the high prevalence of domestic abuse.</a:t>
            </a:r>
            <a:endParaRPr lang="en-GB" dirty="0">
              <a:latin typeface="+mn-lt"/>
            </a:endParaRPr>
          </a:p>
          <a:p>
            <a:pPr marL="0" marR="0" lvl="0" indent="0" algn="l" defTabSz="914400" rtl="0" eaLnBrk="1" fontAlgn="auto" latinLnBrk="0" hangingPunct="1">
              <a:lnSpc>
                <a:spcPct val="134000"/>
              </a:lnSpc>
              <a:spcBef>
                <a:spcPts val="0"/>
              </a:spcBef>
              <a:spcAft>
                <a:spcPts val="0"/>
              </a:spcAft>
              <a:buClrTx/>
              <a:buSzTx/>
              <a:buFont typeface="Arial" panose="020B0604020202020204" pitchFamily="34" charset="0"/>
              <a:buNone/>
              <a:tabLst/>
              <a:defRPr/>
            </a:pPr>
            <a:endParaRPr lang="en-GB" dirty="0">
              <a:latin typeface="+mn-lt"/>
            </a:endParaRPr>
          </a:p>
        </p:txBody>
      </p:sp>
      <p:sp>
        <p:nvSpPr>
          <p:cNvPr id="4" name="Slide Number Placeholder 3"/>
          <p:cNvSpPr>
            <a:spLocks noGrp="1"/>
          </p:cNvSpPr>
          <p:nvPr>
            <p:ph type="sldNum" sz="quarter" idx="10"/>
          </p:nvPr>
        </p:nvSpPr>
        <p:spPr/>
        <p:txBody>
          <a:bodyPr/>
          <a:lstStyle/>
          <a:p>
            <a:fld id="{DB50D403-68DD-4E56-BF32-C6138F626558}" type="slidenum">
              <a:rPr lang="en-GB" smtClean="0"/>
              <a:t>6</a:t>
            </a:fld>
            <a:endParaRPr lang="en-GB" dirty="0"/>
          </a:p>
        </p:txBody>
      </p:sp>
    </p:spTree>
    <p:extLst>
      <p:ext uri="{BB962C8B-B14F-4D97-AF65-F5344CB8AC3E}">
        <p14:creationId xmlns:p14="http://schemas.microsoft.com/office/powerpoint/2010/main" val="25718079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mn-lt"/>
              </a:rPr>
              <a:t>The effects of living in a home where there is domestic abuse can be wide ranging.</a:t>
            </a:r>
          </a:p>
          <a:p>
            <a:endParaRPr lang="en-GB"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mn-lt"/>
              </a:rPr>
              <a:t>Children can suffer multiple physical and mental health consequences because of exposure to domestic abuse. These, and other issues, can have a significant impact on their ability to learn on a daily basis and may also lead to some staff potentially labelling them in some way without considering what is happening in their lives. </a:t>
            </a:r>
            <a:r>
              <a:rPr lang="en-US" dirty="0"/>
              <a:t>The presence of domestic abuse has been identified as a risk factor for child physical abuse, with children who were exposed to domestic abuse being more likely to be physically abused and neglected.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mn-lt"/>
              </a:rPr>
              <a:t>Statutory domestic abuse guidance tells us “</a:t>
            </a:r>
            <a:r>
              <a:rPr lang="en-US" dirty="0"/>
              <a:t>It should be noted that evidence suggests many children who experience domestic abuse are not identified and may therefore miss out on support.”  This is particularly an issue when the abuse is not physical. Non-physical forms of domestic abuse like coercive control have a significant impact on children; and professionals focused on physical acts of violence may fail to understand the daily experience of victims and children, how it is affecting them, and the level of risk posed by perpetrators of non-physical violence.  The impact of domestic abuse is also highlighted in Working Together, with the definition of abuse including the following: “witnessing the ill-treatment of others […] can be particularly relevant, for example, in relation to the impact on children of all forms of domestic abuse, including where they see, hear, or experience its effects.”</a:t>
            </a:r>
            <a:endParaRPr lang="en-GB" dirty="0">
              <a:latin typeface="+mn-lt"/>
            </a:endParaRPr>
          </a:p>
          <a:p>
            <a:endParaRPr lang="en-GB" dirty="0">
              <a:latin typeface="+mn-lt"/>
            </a:endParaRPr>
          </a:p>
          <a:p>
            <a:r>
              <a:rPr lang="en-GB" dirty="0">
                <a:latin typeface="+mn-lt"/>
              </a:rPr>
              <a:t>Abusive behaviour by children is often directed towards the child’s non abusive parent, sibling or friends, and rarely towards the perpetrator of the domestic abuse. Research suggests that children who react in this way will continue to display abusive behaviour after the abuse in the home has ended. This may be due to the ongoing emotional impact of the abuse but may also be related to learnt behaviour of how to react in certain situations.</a:t>
            </a:r>
          </a:p>
        </p:txBody>
      </p:sp>
      <p:sp>
        <p:nvSpPr>
          <p:cNvPr id="4" name="Slide Number Placeholder 3"/>
          <p:cNvSpPr>
            <a:spLocks noGrp="1"/>
          </p:cNvSpPr>
          <p:nvPr>
            <p:ph type="sldNum" sz="quarter" idx="10"/>
          </p:nvPr>
        </p:nvSpPr>
        <p:spPr/>
        <p:txBody>
          <a:bodyPr/>
          <a:lstStyle/>
          <a:p>
            <a:fld id="{DB50D403-68DD-4E56-BF32-C6138F626558}" type="slidenum">
              <a:rPr lang="en-GB" smtClean="0"/>
              <a:t>7</a:t>
            </a:fld>
            <a:endParaRPr lang="en-GB" dirty="0"/>
          </a:p>
        </p:txBody>
      </p:sp>
    </p:spTree>
    <p:extLst>
      <p:ext uri="{BB962C8B-B14F-4D97-AF65-F5344CB8AC3E}">
        <p14:creationId xmlns:p14="http://schemas.microsoft.com/office/powerpoint/2010/main" val="25391219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quote comes from SafeLives (https://safelives.org.uk/survivor-voices/survivor-stories/every-story-matters/) and illustrates the emotional impact that domestic abuse can have. Education settings are meant to be safe places, however, the actions of perpetrators can mean that nowhere feels safe for the child. Settings may need to put safeguards in place to prevent unauthorised collection of or access to children where possible, including ensuring key staff are aware of as much as they need to know to keep the child safe and provide necessary support. (In quoted situation, the </a:t>
            </a:r>
            <a:r>
              <a:rPr lang="en-US" dirty="0"/>
              <a:t>school in question supported ‘Gemma’ in taking her partner to court for a non-molestation order.)</a:t>
            </a:r>
          </a:p>
          <a:p>
            <a:endParaRPr lang="en-GB" dirty="0"/>
          </a:p>
          <a:p>
            <a:r>
              <a:rPr lang="en-GB" dirty="0"/>
              <a:t>What might this mean in our setting and how can you as staff be more aware of the needs of children?  What can you do to provide more positive and safe environments? How can we ensure that children and their non-abusing parent are supported? [</a:t>
            </a:r>
            <a:r>
              <a:rPr lang="en-GB" b="1" dirty="0"/>
              <a:t>This can either be used to prompt discussion during the briefing or given as a question for the staff group to think over individually or in their form/staff groups</a:t>
            </a:r>
            <a:r>
              <a:rPr lang="en-GB" b="0" dirty="0"/>
              <a:t>]</a:t>
            </a:r>
          </a:p>
          <a:p>
            <a:endParaRPr lang="en-GB" b="0" dirty="0"/>
          </a:p>
          <a:p>
            <a:endParaRPr lang="en-GB" dirty="0"/>
          </a:p>
        </p:txBody>
      </p:sp>
      <p:sp>
        <p:nvSpPr>
          <p:cNvPr id="4" name="Slide Number Placeholder 3"/>
          <p:cNvSpPr>
            <a:spLocks noGrp="1"/>
          </p:cNvSpPr>
          <p:nvPr>
            <p:ph type="sldNum" sz="quarter" idx="10"/>
          </p:nvPr>
        </p:nvSpPr>
        <p:spPr/>
        <p:txBody>
          <a:bodyPr/>
          <a:lstStyle/>
          <a:p>
            <a:fld id="{DB50D403-68DD-4E56-BF32-C6138F626558}" type="slidenum">
              <a:rPr lang="en-GB" smtClean="0"/>
              <a:t>8</a:t>
            </a:fld>
            <a:endParaRPr lang="en-GB" dirty="0"/>
          </a:p>
        </p:txBody>
      </p:sp>
    </p:spTree>
    <p:extLst>
      <p:ext uri="{BB962C8B-B14F-4D97-AF65-F5344CB8AC3E}">
        <p14:creationId xmlns:p14="http://schemas.microsoft.com/office/powerpoint/2010/main" val="8087306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B50D403-68DD-4E56-BF32-C6138F626558}" type="slidenum">
              <a:rPr lang="en-GB" smtClean="0"/>
              <a:t>9</a:t>
            </a:fld>
            <a:endParaRPr lang="en-GB" dirty="0"/>
          </a:p>
        </p:txBody>
      </p:sp>
    </p:spTree>
    <p:extLst>
      <p:ext uri="{BB962C8B-B14F-4D97-AF65-F5344CB8AC3E}">
        <p14:creationId xmlns:p14="http://schemas.microsoft.com/office/powerpoint/2010/main" val="3579143008"/>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7.png"/><Relationship Id="rId7"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8.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7.png"/><Relationship Id="rId7"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48225C"/>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A0538D5-A404-4648-908D-42BC08939507}"/>
              </a:ext>
            </a:extLst>
          </p:cNvPr>
          <p:cNvSpPr/>
          <p:nvPr userDrawn="1"/>
        </p:nvSpPr>
        <p:spPr>
          <a:xfrm>
            <a:off x="346364" y="5599044"/>
            <a:ext cx="4849091" cy="1082675"/>
          </a:xfrm>
          <a:prstGeom prst="rect">
            <a:avLst/>
          </a:prstGeom>
          <a:solidFill>
            <a:srgbClr val="4822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2" name="Picture 11">
            <a:extLst>
              <a:ext uri="{FF2B5EF4-FFF2-40B4-BE49-F238E27FC236}">
                <a16:creationId xmlns:a16="http://schemas.microsoft.com/office/drawing/2014/main" id="{0BB52C6F-718E-4E96-8FB2-EFED75B46E4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49236" y="2531198"/>
            <a:ext cx="6539345" cy="1783788"/>
          </a:xfrm>
          <a:prstGeom prst="rect">
            <a:avLst/>
          </a:prstGeom>
        </p:spPr>
      </p:pic>
      <p:pic>
        <p:nvPicPr>
          <p:cNvPr id="8" name="Picture 7">
            <a:extLst>
              <a:ext uri="{FF2B5EF4-FFF2-40B4-BE49-F238E27FC236}">
                <a16:creationId xmlns:a16="http://schemas.microsoft.com/office/drawing/2014/main" id="{7D42A352-1284-4324-96A5-8461FD6510F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549236" y="2531197"/>
            <a:ext cx="1798083" cy="1787295"/>
          </a:xfrm>
          <a:prstGeom prst="rect">
            <a:avLst/>
          </a:prstGeom>
        </p:spPr>
      </p:pic>
      <p:pic>
        <p:nvPicPr>
          <p:cNvPr id="19" name="Picture 18">
            <a:extLst>
              <a:ext uri="{FF2B5EF4-FFF2-40B4-BE49-F238E27FC236}">
                <a16:creationId xmlns:a16="http://schemas.microsoft.com/office/drawing/2014/main" id="{104AE487-7330-47AF-90DE-F09D9369435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548891" y="2534203"/>
            <a:ext cx="1794507" cy="1783740"/>
          </a:xfrm>
          <a:prstGeom prst="rect">
            <a:avLst/>
          </a:prstGeom>
        </p:spPr>
      </p:pic>
      <p:pic>
        <p:nvPicPr>
          <p:cNvPr id="20" name="Picture 19">
            <a:extLst>
              <a:ext uri="{FF2B5EF4-FFF2-40B4-BE49-F238E27FC236}">
                <a16:creationId xmlns:a16="http://schemas.microsoft.com/office/drawing/2014/main" id="{741572B4-52F3-40BC-9D3F-C1D89F01A85A}"/>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537325" y="2523305"/>
            <a:ext cx="1807385" cy="1796541"/>
          </a:xfrm>
          <a:prstGeom prst="rect">
            <a:avLst/>
          </a:prstGeom>
        </p:spPr>
      </p:pic>
      <p:pic>
        <p:nvPicPr>
          <p:cNvPr id="21" name="Picture 20">
            <a:extLst>
              <a:ext uri="{FF2B5EF4-FFF2-40B4-BE49-F238E27FC236}">
                <a16:creationId xmlns:a16="http://schemas.microsoft.com/office/drawing/2014/main" id="{B6AC176C-53C8-44A2-B368-6920735ED060}"/>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544637" y="2523308"/>
            <a:ext cx="1802493" cy="1791678"/>
          </a:xfrm>
          <a:prstGeom prst="rect">
            <a:avLst/>
          </a:prstGeom>
        </p:spPr>
      </p:pic>
      <p:pic>
        <p:nvPicPr>
          <p:cNvPr id="22" name="Picture 21">
            <a:extLst>
              <a:ext uri="{FF2B5EF4-FFF2-40B4-BE49-F238E27FC236}">
                <a16:creationId xmlns:a16="http://schemas.microsoft.com/office/drawing/2014/main" id="{27BD3E70-BDD3-4D86-8DAB-D777C105AF5D}"/>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2542257" y="2523305"/>
            <a:ext cx="1802492" cy="1791678"/>
          </a:xfrm>
          <a:prstGeom prst="rect">
            <a:avLst/>
          </a:prstGeom>
        </p:spPr>
      </p:pic>
      <p:pic>
        <p:nvPicPr>
          <p:cNvPr id="23" name="Picture 22">
            <a:extLst>
              <a:ext uri="{FF2B5EF4-FFF2-40B4-BE49-F238E27FC236}">
                <a16:creationId xmlns:a16="http://schemas.microsoft.com/office/drawing/2014/main" id="{CBFF8BD3-A594-4419-ABEE-483DFABE6B75}"/>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2547020" y="2525687"/>
            <a:ext cx="1802492" cy="1791677"/>
          </a:xfrm>
          <a:prstGeom prst="rect">
            <a:avLst/>
          </a:prstGeom>
        </p:spPr>
      </p:pic>
      <p:sp>
        <p:nvSpPr>
          <p:cNvPr id="25" name="Rectangle 24">
            <a:extLst>
              <a:ext uri="{FF2B5EF4-FFF2-40B4-BE49-F238E27FC236}">
                <a16:creationId xmlns:a16="http://schemas.microsoft.com/office/drawing/2014/main" id="{372C1D8A-E043-44EE-B963-DC9A03854E65}"/>
              </a:ext>
            </a:extLst>
          </p:cNvPr>
          <p:cNvSpPr/>
          <p:nvPr userDrawn="1"/>
        </p:nvSpPr>
        <p:spPr>
          <a:xfrm>
            <a:off x="0" y="0"/>
            <a:ext cx="12192000"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274E0548-823C-4B53-AF4F-DC5CB6011906}"/>
              </a:ext>
            </a:extLst>
          </p:cNvPr>
          <p:cNvSpPr>
            <a:spLocks noGrp="1"/>
          </p:cNvSpPr>
          <p:nvPr>
            <p:ph type="ctrTitle"/>
          </p:nvPr>
        </p:nvSpPr>
        <p:spPr>
          <a:xfrm>
            <a:off x="1524000" y="1122363"/>
            <a:ext cx="9144000" cy="2387600"/>
          </a:xfrm>
        </p:spPr>
        <p:txBody>
          <a:bodyPr anchor="b">
            <a:normAutofit/>
          </a:bodyPr>
          <a:lstStyle>
            <a:lvl1pPr algn="ctr">
              <a:defRPr sz="6600">
                <a:solidFill>
                  <a:srgbClr val="48225C"/>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803CA34F-80EC-4D04-A48A-BD548E8C3248}"/>
              </a:ext>
            </a:extLst>
          </p:cNvPr>
          <p:cNvSpPr>
            <a:spLocks noGrp="1"/>
          </p:cNvSpPr>
          <p:nvPr>
            <p:ph type="subTitle" idx="1"/>
          </p:nvPr>
        </p:nvSpPr>
        <p:spPr>
          <a:xfrm>
            <a:off x="1524000" y="3602038"/>
            <a:ext cx="9144000" cy="1655762"/>
          </a:xfrm>
        </p:spPr>
        <p:txBody>
          <a:bodyPr>
            <a:normAutofit/>
          </a:bodyPr>
          <a:lstStyle>
            <a:lvl1pPr marL="0" indent="0" algn="ctr">
              <a:buNone/>
              <a:defRPr sz="3200">
                <a:solidFill>
                  <a:srgbClr val="48225C"/>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pic>
        <p:nvPicPr>
          <p:cNvPr id="18" name="Picture 17">
            <a:extLst>
              <a:ext uri="{FF2B5EF4-FFF2-40B4-BE49-F238E27FC236}">
                <a16:creationId xmlns:a16="http://schemas.microsoft.com/office/drawing/2014/main" id="{93C1082A-62CA-4141-BD48-4639212772C9}"/>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401783" y="5768359"/>
            <a:ext cx="3435927" cy="937245"/>
          </a:xfrm>
          <a:prstGeom prst="rect">
            <a:avLst/>
          </a:prstGeom>
        </p:spPr>
      </p:pic>
    </p:spTree>
    <p:extLst>
      <p:ext uri="{BB962C8B-B14F-4D97-AF65-F5344CB8AC3E}">
        <p14:creationId xmlns:p14="http://schemas.microsoft.com/office/powerpoint/2010/main" val="273251183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nodeType="withEffect">
                                  <p:stCondLst>
                                    <p:cond delay="500"/>
                                  </p:stCondLst>
                                  <p:childTnLst>
                                    <p:set>
                                      <p:cBhvr>
                                        <p:cTn id="6" dur="1" fill="hold">
                                          <p:stCondLst>
                                            <p:cond delay="0"/>
                                          </p:stCondLst>
                                        </p:cTn>
                                        <p:tgtEl>
                                          <p:spTgt spid="23"/>
                                        </p:tgtEl>
                                        <p:attrNameLst>
                                          <p:attrName>style.visibility</p:attrName>
                                        </p:attrNameLst>
                                      </p:cBhvr>
                                      <p:to>
                                        <p:strVal val="visible"/>
                                      </p:to>
                                    </p:set>
                                    <p:anim calcmode="lin" valueType="num">
                                      <p:cBhvr>
                                        <p:cTn id="7" dur="3000" fill="hold"/>
                                        <p:tgtEl>
                                          <p:spTgt spid="23"/>
                                        </p:tgtEl>
                                        <p:attrNameLst>
                                          <p:attrName>ppt_w</p:attrName>
                                        </p:attrNameLst>
                                      </p:cBhvr>
                                      <p:tavLst>
                                        <p:tav tm="0">
                                          <p:val>
                                            <p:strVal val="4*#ppt_w"/>
                                          </p:val>
                                        </p:tav>
                                        <p:tav tm="100000">
                                          <p:val>
                                            <p:strVal val="#ppt_w"/>
                                          </p:val>
                                        </p:tav>
                                      </p:tavLst>
                                    </p:anim>
                                    <p:anim calcmode="lin" valueType="num">
                                      <p:cBhvr>
                                        <p:cTn id="8" dur="3000" fill="hold"/>
                                        <p:tgtEl>
                                          <p:spTgt spid="23"/>
                                        </p:tgtEl>
                                        <p:attrNameLst>
                                          <p:attrName>ppt_h</p:attrName>
                                        </p:attrNameLst>
                                      </p:cBhvr>
                                      <p:tavLst>
                                        <p:tav tm="0">
                                          <p:val>
                                            <p:strVal val="4*#ppt_h"/>
                                          </p:val>
                                        </p:tav>
                                        <p:tav tm="100000">
                                          <p:val>
                                            <p:strVal val="#ppt_h"/>
                                          </p:val>
                                        </p:tav>
                                      </p:tavLst>
                                    </p:anim>
                                  </p:childTnLst>
                                </p:cTn>
                              </p:par>
                              <p:par>
                                <p:cTn id="9" presetID="10" presetClass="entr" presetSubtype="0" fill="hold" nodeType="withEffect">
                                  <p:stCondLst>
                                    <p:cond delay="50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3000"/>
                                        <p:tgtEl>
                                          <p:spTgt spid="23"/>
                                        </p:tgtEl>
                                      </p:cBhvr>
                                    </p:animEffect>
                                  </p:childTnLst>
                                </p:cTn>
                              </p:par>
                              <p:par>
                                <p:cTn id="12" presetID="23" presetClass="entr" presetSubtype="32" fill="hold" nodeType="withEffect">
                                  <p:stCondLst>
                                    <p:cond delay="2000"/>
                                  </p:stCondLst>
                                  <p:childTnLst>
                                    <p:set>
                                      <p:cBhvr>
                                        <p:cTn id="13" dur="1" fill="hold">
                                          <p:stCondLst>
                                            <p:cond delay="0"/>
                                          </p:stCondLst>
                                        </p:cTn>
                                        <p:tgtEl>
                                          <p:spTgt spid="22"/>
                                        </p:tgtEl>
                                        <p:attrNameLst>
                                          <p:attrName>style.visibility</p:attrName>
                                        </p:attrNameLst>
                                      </p:cBhvr>
                                      <p:to>
                                        <p:strVal val="visible"/>
                                      </p:to>
                                    </p:set>
                                    <p:anim calcmode="lin" valueType="num">
                                      <p:cBhvr>
                                        <p:cTn id="14" dur="3000" fill="hold"/>
                                        <p:tgtEl>
                                          <p:spTgt spid="22"/>
                                        </p:tgtEl>
                                        <p:attrNameLst>
                                          <p:attrName>ppt_w</p:attrName>
                                        </p:attrNameLst>
                                      </p:cBhvr>
                                      <p:tavLst>
                                        <p:tav tm="0">
                                          <p:val>
                                            <p:strVal val="4*#ppt_w"/>
                                          </p:val>
                                        </p:tav>
                                        <p:tav tm="100000">
                                          <p:val>
                                            <p:strVal val="#ppt_w"/>
                                          </p:val>
                                        </p:tav>
                                      </p:tavLst>
                                    </p:anim>
                                    <p:anim calcmode="lin" valueType="num">
                                      <p:cBhvr>
                                        <p:cTn id="15" dur="3000" fill="hold"/>
                                        <p:tgtEl>
                                          <p:spTgt spid="22"/>
                                        </p:tgtEl>
                                        <p:attrNameLst>
                                          <p:attrName>ppt_h</p:attrName>
                                        </p:attrNameLst>
                                      </p:cBhvr>
                                      <p:tavLst>
                                        <p:tav tm="0">
                                          <p:val>
                                            <p:strVal val="4*#ppt_h"/>
                                          </p:val>
                                        </p:tav>
                                        <p:tav tm="100000">
                                          <p:val>
                                            <p:strVal val="#ppt_h"/>
                                          </p:val>
                                        </p:tav>
                                      </p:tavLst>
                                    </p:anim>
                                  </p:childTnLst>
                                </p:cTn>
                              </p:par>
                              <p:par>
                                <p:cTn id="16" presetID="10" presetClass="entr" presetSubtype="0" fill="hold" nodeType="withEffect">
                                  <p:stCondLst>
                                    <p:cond delay="200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3000"/>
                                        <p:tgtEl>
                                          <p:spTgt spid="22"/>
                                        </p:tgtEl>
                                      </p:cBhvr>
                                    </p:animEffect>
                                  </p:childTnLst>
                                </p:cTn>
                              </p:par>
                              <p:par>
                                <p:cTn id="19" presetID="23" presetClass="entr" presetSubtype="32" fill="hold" nodeType="withEffect">
                                  <p:stCondLst>
                                    <p:cond delay="3000"/>
                                  </p:stCondLst>
                                  <p:childTnLst>
                                    <p:set>
                                      <p:cBhvr>
                                        <p:cTn id="20" dur="1" fill="hold">
                                          <p:stCondLst>
                                            <p:cond delay="0"/>
                                          </p:stCondLst>
                                        </p:cTn>
                                        <p:tgtEl>
                                          <p:spTgt spid="21"/>
                                        </p:tgtEl>
                                        <p:attrNameLst>
                                          <p:attrName>style.visibility</p:attrName>
                                        </p:attrNameLst>
                                      </p:cBhvr>
                                      <p:to>
                                        <p:strVal val="visible"/>
                                      </p:to>
                                    </p:set>
                                    <p:anim calcmode="lin" valueType="num">
                                      <p:cBhvr>
                                        <p:cTn id="21" dur="3000" fill="hold"/>
                                        <p:tgtEl>
                                          <p:spTgt spid="21"/>
                                        </p:tgtEl>
                                        <p:attrNameLst>
                                          <p:attrName>ppt_w</p:attrName>
                                        </p:attrNameLst>
                                      </p:cBhvr>
                                      <p:tavLst>
                                        <p:tav tm="0">
                                          <p:val>
                                            <p:strVal val="4*#ppt_w"/>
                                          </p:val>
                                        </p:tav>
                                        <p:tav tm="100000">
                                          <p:val>
                                            <p:strVal val="#ppt_w"/>
                                          </p:val>
                                        </p:tav>
                                      </p:tavLst>
                                    </p:anim>
                                    <p:anim calcmode="lin" valueType="num">
                                      <p:cBhvr>
                                        <p:cTn id="22" dur="3000" fill="hold"/>
                                        <p:tgtEl>
                                          <p:spTgt spid="21"/>
                                        </p:tgtEl>
                                        <p:attrNameLst>
                                          <p:attrName>ppt_h</p:attrName>
                                        </p:attrNameLst>
                                      </p:cBhvr>
                                      <p:tavLst>
                                        <p:tav tm="0">
                                          <p:val>
                                            <p:strVal val="4*#ppt_h"/>
                                          </p:val>
                                        </p:tav>
                                        <p:tav tm="100000">
                                          <p:val>
                                            <p:strVal val="#ppt_h"/>
                                          </p:val>
                                        </p:tav>
                                      </p:tavLst>
                                    </p:anim>
                                  </p:childTnLst>
                                </p:cTn>
                              </p:par>
                              <p:par>
                                <p:cTn id="23" presetID="10" presetClass="entr" presetSubtype="0" fill="hold" nodeType="withEffect">
                                  <p:stCondLst>
                                    <p:cond delay="300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3000"/>
                                        <p:tgtEl>
                                          <p:spTgt spid="21"/>
                                        </p:tgtEl>
                                      </p:cBhvr>
                                    </p:animEffect>
                                  </p:childTnLst>
                                </p:cTn>
                              </p:par>
                              <p:par>
                                <p:cTn id="26" presetID="23" presetClass="entr" presetSubtype="32" fill="hold" nodeType="withEffect">
                                  <p:stCondLst>
                                    <p:cond delay="4000"/>
                                  </p:stCondLst>
                                  <p:childTnLst>
                                    <p:set>
                                      <p:cBhvr>
                                        <p:cTn id="27" dur="1" fill="hold">
                                          <p:stCondLst>
                                            <p:cond delay="0"/>
                                          </p:stCondLst>
                                        </p:cTn>
                                        <p:tgtEl>
                                          <p:spTgt spid="20"/>
                                        </p:tgtEl>
                                        <p:attrNameLst>
                                          <p:attrName>style.visibility</p:attrName>
                                        </p:attrNameLst>
                                      </p:cBhvr>
                                      <p:to>
                                        <p:strVal val="visible"/>
                                      </p:to>
                                    </p:set>
                                    <p:anim calcmode="lin" valueType="num">
                                      <p:cBhvr>
                                        <p:cTn id="28" dur="2750" fill="hold"/>
                                        <p:tgtEl>
                                          <p:spTgt spid="20"/>
                                        </p:tgtEl>
                                        <p:attrNameLst>
                                          <p:attrName>ppt_w</p:attrName>
                                        </p:attrNameLst>
                                      </p:cBhvr>
                                      <p:tavLst>
                                        <p:tav tm="0">
                                          <p:val>
                                            <p:strVal val="4*#ppt_w"/>
                                          </p:val>
                                        </p:tav>
                                        <p:tav tm="100000">
                                          <p:val>
                                            <p:strVal val="#ppt_w"/>
                                          </p:val>
                                        </p:tav>
                                      </p:tavLst>
                                    </p:anim>
                                    <p:anim calcmode="lin" valueType="num">
                                      <p:cBhvr>
                                        <p:cTn id="29" dur="2750" fill="hold"/>
                                        <p:tgtEl>
                                          <p:spTgt spid="20"/>
                                        </p:tgtEl>
                                        <p:attrNameLst>
                                          <p:attrName>ppt_h</p:attrName>
                                        </p:attrNameLst>
                                      </p:cBhvr>
                                      <p:tavLst>
                                        <p:tav tm="0">
                                          <p:val>
                                            <p:strVal val="4*#ppt_h"/>
                                          </p:val>
                                        </p:tav>
                                        <p:tav tm="100000">
                                          <p:val>
                                            <p:strVal val="#ppt_h"/>
                                          </p:val>
                                        </p:tav>
                                      </p:tavLst>
                                    </p:anim>
                                  </p:childTnLst>
                                </p:cTn>
                              </p:par>
                              <p:par>
                                <p:cTn id="30" presetID="10" presetClass="entr" presetSubtype="0" fill="hold" nodeType="withEffect">
                                  <p:stCondLst>
                                    <p:cond delay="400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2750"/>
                                        <p:tgtEl>
                                          <p:spTgt spid="20"/>
                                        </p:tgtEl>
                                      </p:cBhvr>
                                    </p:animEffect>
                                  </p:childTnLst>
                                </p:cTn>
                              </p:par>
                              <p:par>
                                <p:cTn id="33" presetID="23" presetClass="entr" presetSubtype="32" fill="hold" nodeType="withEffect">
                                  <p:stCondLst>
                                    <p:cond delay="5000"/>
                                  </p:stCondLst>
                                  <p:childTnLst>
                                    <p:set>
                                      <p:cBhvr>
                                        <p:cTn id="34" dur="1" fill="hold">
                                          <p:stCondLst>
                                            <p:cond delay="0"/>
                                          </p:stCondLst>
                                        </p:cTn>
                                        <p:tgtEl>
                                          <p:spTgt spid="19"/>
                                        </p:tgtEl>
                                        <p:attrNameLst>
                                          <p:attrName>style.visibility</p:attrName>
                                        </p:attrNameLst>
                                      </p:cBhvr>
                                      <p:to>
                                        <p:strVal val="visible"/>
                                      </p:to>
                                    </p:set>
                                    <p:anim calcmode="lin" valueType="num">
                                      <p:cBhvr>
                                        <p:cTn id="35" dur="2750" fill="hold"/>
                                        <p:tgtEl>
                                          <p:spTgt spid="19"/>
                                        </p:tgtEl>
                                        <p:attrNameLst>
                                          <p:attrName>ppt_w</p:attrName>
                                        </p:attrNameLst>
                                      </p:cBhvr>
                                      <p:tavLst>
                                        <p:tav tm="0">
                                          <p:val>
                                            <p:strVal val="4*#ppt_w"/>
                                          </p:val>
                                        </p:tav>
                                        <p:tav tm="100000">
                                          <p:val>
                                            <p:strVal val="#ppt_w"/>
                                          </p:val>
                                        </p:tav>
                                      </p:tavLst>
                                    </p:anim>
                                    <p:anim calcmode="lin" valueType="num">
                                      <p:cBhvr>
                                        <p:cTn id="36" dur="2750" fill="hold"/>
                                        <p:tgtEl>
                                          <p:spTgt spid="19"/>
                                        </p:tgtEl>
                                        <p:attrNameLst>
                                          <p:attrName>ppt_h</p:attrName>
                                        </p:attrNameLst>
                                      </p:cBhvr>
                                      <p:tavLst>
                                        <p:tav tm="0">
                                          <p:val>
                                            <p:strVal val="4*#ppt_h"/>
                                          </p:val>
                                        </p:tav>
                                        <p:tav tm="100000">
                                          <p:val>
                                            <p:strVal val="#ppt_h"/>
                                          </p:val>
                                        </p:tav>
                                      </p:tavLst>
                                    </p:anim>
                                  </p:childTnLst>
                                </p:cTn>
                              </p:par>
                              <p:par>
                                <p:cTn id="37" presetID="10" presetClass="entr" presetSubtype="0" fill="hold" nodeType="withEffect">
                                  <p:stCondLst>
                                    <p:cond delay="500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2750"/>
                                        <p:tgtEl>
                                          <p:spTgt spid="19"/>
                                        </p:tgtEl>
                                      </p:cBhvr>
                                    </p:animEffect>
                                  </p:childTnLst>
                                </p:cTn>
                              </p:par>
                              <p:par>
                                <p:cTn id="40" presetID="23" presetClass="entr" presetSubtype="32" fill="hold" nodeType="withEffect">
                                  <p:stCondLst>
                                    <p:cond delay="6000"/>
                                  </p:stCondLst>
                                  <p:childTnLst>
                                    <p:set>
                                      <p:cBhvr>
                                        <p:cTn id="41" dur="1" fill="hold">
                                          <p:stCondLst>
                                            <p:cond delay="0"/>
                                          </p:stCondLst>
                                        </p:cTn>
                                        <p:tgtEl>
                                          <p:spTgt spid="8"/>
                                        </p:tgtEl>
                                        <p:attrNameLst>
                                          <p:attrName>style.visibility</p:attrName>
                                        </p:attrNameLst>
                                      </p:cBhvr>
                                      <p:to>
                                        <p:strVal val="visible"/>
                                      </p:to>
                                    </p:set>
                                    <p:anim calcmode="lin" valueType="num">
                                      <p:cBhvr>
                                        <p:cTn id="42" dur="2000" fill="hold"/>
                                        <p:tgtEl>
                                          <p:spTgt spid="8"/>
                                        </p:tgtEl>
                                        <p:attrNameLst>
                                          <p:attrName>ppt_w</p:attrName>
                                        </p:attrNameLst>
                                      </p:cBhvr>
                                      <p:tavLst>
                                        <p:tav tm="0">
                                          <p:val>
                                            <p:strVal val="4*#ppt_w"/>
                                          </p:val>
                                        </p:tav>
                                        <p:tav tm="100000">
                                          <p:val>
                                            <p:strVal val="#ppt_w"/>
                                          </p:val>
                                        </p:tav>
                                      </p:tavLst>
                                    </p:anim>
                                    <p:anim calcmode="lin" valueType="num">
                                      <p:cBhvr>
                                        <p:cTn id="43" dur="2000" fill="hold"/>
                                        <p:tgtEl>
                                          <p:spTgt spid="8"/>
                                        </p:tgtEl>
                                        <p:attrNameLst>
                                          <p:attrName>ppt_h</p:attrName>
                                        </p:attrNameLst>
                                      </p:cBhvr>
                                      <p:tavLst>
                                        <p:tav tm="0">
                                          <p:val>
                                            <p:strVal val="4*#ppt_h"/>
                                          </p:val>
                                        </p:tav>
                                        <p:tav tm="100000">
                                          <p:val>
                                            <p:strVal val="#ppt_h"/>
                                          </p:val>
                                        </p:tav>
                                      </p:tavLst>
                                    </p:anim>
                                  </p:childTnLst>
                                </p:cTn>
                              </p:par>
                              <p:par>
                                <p:cTn id="44" presetID="10" presetClass="entr" presetSubtype="0" fill="hold" nodeType="withEffect">
                                  <p:stCondLst>
                                    <p:cond delay="6000"/>
                                  </p:stCondLst>
                                  <p:childTnLst>
                                    <p:set>
                                      <p:cBhvr>
                                        <p:cTn id="45" dur="1" fill="hold">
                                          <p:stCondLst>
                                            <p:cond delay="0"/>
                                          </p:stCondLst>
                                        </p:cTn>
                                        <p:tgtEl>
                                          <p:spTgt spid="8"/>
                                        </p:tgtEl>
                                        <p:attrNameLst>
                                          <p:attrName>style.visibility</p:attrName>
                                        </p:attrNameLst>
                                      </p:cBhvr>
                                      <p:to>
                                        <p:strVal val="visible"/>
                                      </p:to>
                                    </p:set>
                                    <p:animEffect transition="in" filter="fade">
                                      <p:cBhvr>
                                        <p:cTn id="46" dur="2000"/>
                                        <p:tgtEl>
                                          <p:spTgt spid="8"/>
                                        </p:tgtEl>
                                      </p:cBhvr>
                                    </p:animEffect>
                                  </p:childTnLst>
                                </p:cTn>
                              </p:par>
                            </p:childTnLst>
                          </p:cTn>
                        </p:par>
                        <p:par>
                          <p:cTn id="47" fill="hold">
                            <p:stCondLst>
                              <p:cond delay="8000"/>
                            </p:stCondLst>
                            <p:childTnLst>
                              <p:par>
                                <p:cTn id="48" presetID="10" presetClass="entr" presetSubtype="0" fill="hold" nodeType="after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500"/>
                                        <p:tgtEl>
                                          <p:spTgt spid="12"/>
                                        </p:tgtEl>
                                      </p:cBhvr>
                                    </p:animEffect>
                                  </p:childTnLst>
                                </p:cTn>
                              </p:par>
                            </p:childTnLst>
                          </p:cTn>
                        </p:par>
                        <p:par>
                          <p:cTn id="51" fill="hold">
                            <p:stCondLst>
                              <p:cond delay="8500"/>
                            </p:stCondLst>
                            <p:childTnLst>
                              <p:par>
                                <p:cTn id="52" presetID="1" presetClass="exit" presetSubtype="0" fill="hold" nodeType="afterEffect">
                                  <p:stCondLst>
                                    <p:cond delay="0"/>
                                  </p:stCondLst>
                                  <p:childTnLst>
                                    <p:set>
                                      <p:cBhvr>
                                        <p:cTn id="53" dur="1" fill="hold">
                                          <p:stCondLst>
                                            <p:cond delay="0"/>
                                          </p:stCondLst>
                                        </p:cTn>
                                        <p:tgtEl>
                                          <p:spTgt spid="8"/>
                                        </p:tgtEl>
                                        <p:attrNameLst>
                                          <p:attrName>style.visibility</p:attrName>
                                        </p:attrNameLst>
                                      </p:cBhvr>
                                      <p:to>
                                        <p:strVal val="hidden"/>
                                      </p:to>
                                    </p:set>
                                  </p:childTnLst>
                                </p:cTn>
                              </p:par>
                            </p:childTnLst>
                          </p:cTn>
                        </p:par>
                        <p:par>
                          <p:cTn id="54" fill="hold">
                            <p:stCondLst>
                              <p:cond delay="8500"/>
                            </p:stCondLst>
                            <p:childTnLst>
                              <p:par>
                                <p:cTn id="55" presetID="1" presetClass="exit" presetSubtype="0" fill="hold" nodeType="afterEffect">
                                  <p:stCondLst>
                                    <p:cond delay="0"/>
                                  </p:stCondLst>
                                  <p:childTnLst>
                                    <p:set>
                                      <p:cBhvr>
                                        <p:cTn id="56" dur="1" fill="hold">
                                          <p:stCondLst>
                                            <p:cond delay="0"/>
                                          </p:stCondLst>
                                        </p:cTn>
                                        <p:tgtEl>
                                          <p:spTgt spid="19"/>
                                        </p:tgtEl>
                                        <p:attrNameLst>
                                          <p:attrName>style.visibility</p:attrName>
                                        </p:attrNameLst>
                                      </p:cBhvr>
                                      <p:to>
                                        <p:strVal val="hidden"/>
                                      </p:to>
                                    </p:set>
                                  </p:childTnLst>
                                </p:cTn>
                              </p:par>
                            </p:childTnLst>
                          </p:cTn>
                        </p:par>
                        <p:par>
                          <p:cTn id="57" fill="hold">
                            <p:stCondLst>
                              <p:cond delay="8500"/>
                            </p:stCondLst>
                            <p:childTnLst>
                              <p:par>
                                <p:cTn id="58" presetID="1" presetClass="exit" presetSubtype="0" fill="hold" nodeType="afterEffect">
                                  <p:stCondLst>
                                    <p:cond delay="0"/>
                                  </p:stCondLst>
                                  <p:childTnLst>
                                    <p:set>
                                      <p:cBhvr>
                                        <p:cTn id="59" dur="1" fill="hold">
                                          <p:stCondLst>
                                            <p:cond delay="0"/>
                                          </p:stCondLst>
                                        </p:cTn>
                                        <p:tgtEl>
                                          <p:spTgt spid="20"/>
                                        </p:tgtEl>
                                        <p:attrNameLst>
                                          <p:attrName>style.visibility</p:attrName>
                                        </p:attrNameLst>
                                      </p:cBhvr>
                                      <p:to>
                                        <p:strVal val="hidden"/>
                                      </p:to>
                                    </p:set>
                                  </p:childTnLst>
                                </p:cTn>
                              </p:par>
                              <p:par>
                                <p:cTn id="60" presetID="1" presetClass="exit" presetSubtype="0" fill="hold" nodeType="withEffect">
                                  <p:stCondLst>
                                    <p:cond delay="0"/>
                                  </p:stCondLst>
                                  <p:childTnLst>
                                    <p:set>
                                      <p:cBhvr>
                                        <p:cTn id="61" dur="1" fill="hold">
                                          <p:stCondLst>
                                            <p:cond delay="0"/>
                                          </p:stCondLst>
                                        </p:cTn>
                                        <p:tgtEl>
                                          <p:spTgt spid="21"/>
                                        </p:tgtEl>
                                        <p:attrNameLst>
                                          <p:attrName>style.visibility</p:attrName>
                                        </p:attrNameLst>
                                      </p:cBhvr>
                                      <p:to>
                                        <p:strVal val="hidden"/>
                                      </p:to>
                                    </p:set>
                                  </p:childTnLst>
                                </p:cTn>
                              </p:par>
                              <p:par>
                                <p:cTn id="62" presetID="1" presetClass="exit" presetSubtype="0" fill="hold" nodeType="withEffect">
                                  <p:stCondLst>
                                    <p:cond delay="0"/>
                                  </p:stCondLst>
                                  <p:childTnLst>
                                    <p:set>
                                      <p:cBhvr>
                                        <p:cTn id="63" dur="1" fill="hold">
                                          <p:stCondLst>
                                            <p:cond delay="0"/>
                                          </p:stCondLst>
                                        </p:cTn>
                                        <p:tgtEl>
                                          <p:spTgt spid="22"/>
                                        </p:tgtEl>
                                        <p:attrNameLst>
                                          <p:attrName>style.visibility</p:attrName>
                                        </p:attrNameLst>
                                      </p:cBhvr>
                                      <p:to>
                                        <p:strVal val="hidden"/>
                                      </p:to>
                                    </p:set>
                                  </p:childTnLst>
                                </p:cTn>
                              </p:par>
                              <p:par>
                                <p:cTn id="64" presetID="1" presetClass="exit" presetSubtype="0" fill="hold" nodeType="withEffect">
                                  <p:stCondLst>
                                    <p:cond delay="0"/>
                                  </p:stCondLst>
                                  <p:childTnLst>
                                    <p:set>
                                      <p:cBhvr>
                                        <p:cTn id="65" dur="1" fill="hold">
                                          <p:stCondLst>
                                            <p:cond delay="0"/>
                                          </p:stCondLst>
                                        </p:cTn>
                                        <p:tgtEl>
                                          <p:spTgt spid="23"/>
                                        </p:tgtEl>
                                        <p:attrNameLst>
                                          <p:attrName>style.visibility</p:attrName>
                                        </p:attrNameLst>
                                      </p:cBhvr>
                                      <p:to>
                                        <p:strVal val="hidden"/>
                                      </p:to>
                                    </p:set>
                                  </p:childTnLst>
                                </p:cTn>
                              </p:par>
                            </p:childTnLst>
                          </p:cTn>
                        </p:par>
                        <p:par>
                          <p:cTn id="66" fill="hold">
                            <p:stCondLst>
                              <p:cond delay="8500"/>
                            </p:stCondLst>
                            <p:childTnLst>
                              <p:par>
                                <p:cTn id="67" presetID="42" presetClass="path" presetSubtype="0" accel="50000" decel="50000" fill="hold" nodeType="afterEffect">
                                  <p:stCondLst>
                                    <p:cond delay="2000"/>
                                  </p:stCondLst>
                                  <p:childTnLst>
                                    <p:animMotion origin="layout" path="M -3.54167E-6 -4.07407E-6 L -0.30338 0.40787 " pathEditMode="relative" rAng="0" ptsTypes="AA">
                                      <p:cBhvr>
                                        <p:cTn id="68" dur="2000" fill="hold"/>
                                        <p:tgtEl>
                                          <p:spTgt spid="12"/>
                                        </p:tgtEl>
                                        <p:attrNameLst>
                                          <p:attrName>ppt_x</p:attrName>
                                          <p:attrName>ppt_y</p:attrName>
                                        </p:attrNameLst>
                                      </p:cBhvr>
                                      <p:rCtr x="-15169" y="20394"/>
                                    </p:animMotion>
                                  </p:childTnLst>
                                </p:cTn>
                              </p:par>
                              <p:par>
                                <p:cTn id="69" presetID="6" presetClass="emph" presetSubtype="0" fill="hold" nodeType="withEffect">
                                  <p:stCondLst>
                                    <p:cond delay="2000"/>
                                  </p:stCondLst>
                                  <p:childTnLst>
                                    <p:animScale>
                                      <p:cBhvr>
                                        <p:cTn id="70" dur="2000" fill="hold"/>
                                        <p:tgtEl>
                                          <p:spTgt spid="12"/>
                                        </p:tgtEl>
                                      </p:cBhvr>
                                      <p:by x="50000" y="50000"/>
                                    </p:animScale>
                                  </p:childTnLst>
                                </p:cTn>
                              </p:par>
                            </p:childTnLst>
                          </p:cTn>
                        </p:par>
                        <p:par>
                          <p:cTn id="71" fill="hold">
                            <p:stCondLst>
                              <p:cond delay="12500"/>
                            </p:stCondLst>
                            <p:childTnLst>
                              <p:par>
                                <p:cTn id="72" presetID="10" presetClass="entr" presetSubtype="0" fill="hold" grpId="0" nodeType="afterEffect">
                                  <p:stCondLst>
                                    <p:cond delay="0"/>
                                  </p:stCondLst>
                                  <p:childTnLst>
                                    <p:set>
                                      <p:cBhvr>
                                        <p:cTn id="73" dur="1" fill="hold">
                                          <p:stCondLst>
                                            <p:cond delay="0"/>
                                          </p:stCondLst>
                                        </p:cTn>
                                        <p:tgtEl>
                                          <p:spTgt spid="25"/>
                                        </p:tgtEl>
                                        <p:attrNameLst>
                                          <p:attrName>style.visibility</p:attrName>
                                        </p:attrNameLst>
                                      </p:cBhvr>
                                      <p:to>
                                        <p:strVal val="visible"/>
                                      </p:to>
                                    </p:set>
                                    <p:animEffect transition="in" filter="fade">
                                      <p:cBhvr>
                                        <p:cTn id="74" dur="750"/>
                                        <p:tgtEl>
                                          <p:spTgt spid="25"/>
                                        </p:tgtEl>
                                      </p:cBhvr>
                                    </p:animEffect>
                                  </p:childTnLst>
                                </p:cTn>
                              </p:par>
                              <p:par>
                                <p:cTn id="75" presetID="10" presetClass="entr" presetSubtype="0" fill="hold" nodeType="with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fade">
                                      <p:cBhvr>
                                        <p:cTn id="77" dur="2000"/>
                                        <p:tgtEl>
                                          <p:spTgt spid="18"/>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2"/>
                                        </p:tgtEl>
                                        <p:attrNameLst>
                                          <p:attrName>style.visibility</p:attrName>
                                        </p:attrNameLst>
                                      </p:cBhvr>
                                      <p:to>
                                        <p:strVal val="visible"/>
                                      </p:to>
                                    </p:set>
                                    <p:animEffect transition="in" filter="fade">
                                      <p:cBhvr>
                                        <p:cTn id="80" dur="1000"/>
                                        <p:tgtEl>
                                          <p:spTgt spid="2"/>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3">
                                            <p:txEl>
                                              <p:pRg st="0" end="0"/>
                                            </p:txEl>
                                          </p:spTgt>
                                        </p:tgtEl>
                                        <p:attrNameLst>
                                          <p:attrName>style.visibility</p:attrName>
                                        </p:attrNameLst>
                                      </p:cBhvr>
                                      <p:to>
                                        <p:strVal val="visible"/>
                                      </p:to>
                                    </p:set>
                                    <p:animEffect transition="in" filter="fade">
                                      <p:cBhvr>
                                        <p:cTn id="83" dur="1000"/>
                                        <p:tgtEl>
                                          <p:spTgt spid="3">
                                            <p:txEl>
                                              <p:pRg st="0" end="0"/>
                                            </p:txEl>
                                          </p:spTgt>
                                        </p:tgtEl>
                                      </p:cBhvr>
                                    </p:animEffect>
                                  </p:childTnLst>
                                </p:cTn>
                              </p:par>
                            </p:childTnLst>
                          </p:cTn>
                        </p:par>
                        <p:par>
                          <p:cTn id="84" fill="hold">
                            <p:stCondLst>
                              <p:cond delay="14500"/>
                            </p:stCondLst>
                            <p:childTnLst>
                              <p:par>
                                <p:cTn id="85" presetID="10" presetClass="exit" presetSubtype="0" fill="hold" grpId="0" nodeType="afterEffect">
                                  <p:stCondLst>
                                    <p:cond delay="0"/>
                                  </p:stCondLst>
                                  <p:childTnLst>
                                    <p:animEffect transition="out" filter="fade">
                                      <p:cBhvr>
                                        <p:cTn id="86" dur="2000"/>
                                        <p:tgtEl>
                                          <p:spTgt spid="16"/>
                                        </p:tgtEl>
                                      </p:cBhvr>
                                    </p:animEffect>
                                    <p:set>
                                      <p:cBhvr>
                                        <p:cTn id="87" dur="1" fill="hold">
                                          <p:stCondLst>
                                            <p:cond delay="1999"/>
                                          </p:stCondLst>
                                        </p:cTn>
                                        <p:tgtEl>
                                          <p:spTgt spid="16"/>
                                        </p:tgtEl>
                                        <p:attrNameLst>
                                          <p:attrName>style.visibility</p:attrName>
                                        </p:attrNameLst>
                                      </p:cBhvr>
                                      <p:to>
                                        <p:strVal val="hidden"/>
                                      </p:to>
                                    </p:set>
                                  </p:childTnLst>
                                </p:cTn>
                              </p:par>
                              <p:par>
                                <p:cTn id="88" presetID="10" presetClass="exit" presetSubtype="0" fill="hold" nodeType="withEffect">
                                  <p:stCondLst>
                                    <p:cond delay="0"/>
                                  </p:stCondLst>
                                  <p:childTnLst>
                                    <p:animEffect transition="out" filter="fade">
                                      <p:cBhvr>
                                        <p:cTn id="89" dur="2000"/>
                                        <p:tgtEl>
                                          <p:spTgt spid="12"/>
                                        </p:tgtEl>
                                      </p:cBhvr>
                                    </p:animEffect>
                                    <p:set>
                                      <p:cBhvr>
                                        <p:cTn id="90" dur="1" fill="hold">
                                          <p:stCondLst>
                                            <p:cond delay="19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5" grpId="0" animBg="1"/>
      <p:bldP spid="2" grpId="0"/>
      <p:bldP spid="3" grpId="0" build="p">
        <p:tmplLst>
          <p:tmpl lvl="1">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3A24F9D-5FB8-450B-B8A6-357AD8733908}"/>
              </a:ext>
            </a:extLst>
          </p:cNvPr>
          <p:cNvSpPr>
            <a:spLocks noGrp="1"/>
          </p:cNvSpPr>
          <p:nvPr>
            <p:ph type="dt" sz="half" idx="10"/>
          </p:nvPr>
        </p:nvSpPr>
        <p:spPr>
          <a:xfrm>
            <a:off x="838200" y="6356350"/>
            <a:ext cx="2743200" cy="365125"/>
          </a:xfrm>
          <a:prstGeom prst="rect">
            <a:avLst/>
          </a:prstGeom>
        </p:spPr>
        <p:txBody>
          <a:bodyPr/>
          <a:lstStyle/>
          <a:p>
            <a:fld id="{B4317CC5-F209-4763-91E7-49A03ABE5E79}" type="datetimeFigureOut">
              <a:rPr lang="en-GB" smtClean="0"/>
              <a:t>20/12/2024</a:t>
            </a:fld>
            <a:endParaRPr lang="en-GB" dirty="0"/>
          </a:p>
        </p:txBody>
      </p:sp>
      <p:sp>
        <p:nvSpPr>
          <p:cNvPr id="3" name="Footer Placeholder 2">
            <a:extLst>
              <a:ext uri="{FF2B5EF4-FFF2-40B4-BE49-F238E27FC236}">
                <a16:creationId xmlns:a16="http://schemas.microsoft.com/office/drawing/2014/main" id="{AB7042DC-80A3-457E-ABA0-17DC69058F79}"/>
              </a:ext>
            </a:extLst>
          </p:cNvPr>
          <p:cNvSpPr>
            <a:spLocks noGrp="1"/>
          </p:cNvSpPr>
          <p:nvPr>
            <p:ph type="ftr" sz="quarter" idx="11"/>
          </p:nvPr>
        </p:nvSpPr>
        <p:spPr>
          <a:xfrm>
            <a:off x="4038600" y="6356350"/>
            <a:ext cx="4114800" cy="365125"/>
          </a:xfrm>
          <a:prstGeom prst="rect">
            <a:avLst/>
          </a:prstGeom>
        </p:spPr>
        <p:txBody>
          <a:bodyPr/>
          <a:lstStyle/>
          <a:p>
            <a:endParaRPr lang="en-GB" dirty="0"/>
          </a:p>
        </p:txBody>
      </p:sp>
      <p:sp>
        <p:nvSpPr>
          <p:cNvPr id="4" name="Slide Number Placeholder 3">
            <a:extLst>
              <a:ext uri="{FF2B5EF4-FFF2-40B4-BE49-F238E27FC236}">
                <a16:creationId xmlns:a16="http://schemas.microsoft.com/office/drawing/2014/main" id="{64FF412C-BD35-4DF1-95A7-28B80C2B89FA}"/>
              </a:ext>
            </a:extLst>
          </p:cNvPr>
          <p:cNvSpPr>
            <a:spLocks noGrp="1"/>
          </p:cNvSpPr>
          <p:nvPr>
            <p:ph type="sldNum" sz="quarter" idx="12"/>
          </p:nvPr>
        </p:nvSpPr>
        <p:spPr>
          <a:xfrm>
            <a:off x="8610600" y="6356350"/>
            <a:ext cx="2743200" cy="365125"/>
          </a:xfrm>
          <a:prstGeom prst="rect">
            <a:avLst/>
          </a:prstGeom>
        </p:spPr>
        <p:txBody>
          <a:bodyPr/>
          <a:lstStyle/>
          <a:p>
            <a:fld id="{7B08E9E4-25C2-4C7F-B2EA-6CFBE996652A}" type="slidenum">
              <a:rPr lang="en-GB" smtClean="0"/>
              <a:t>‹#›</a:t>
            </a:fld>
            <a:endParaRPr lang="en-GB" dirty="0"/>
          </a:p>
        </p:txBody>
      </p:sp>
    </p:spTree>
    <p:extLst>
      <p:ext uri="{BB962C8B-B14F-4D97-AF65-F5344CB8AC3E}">
        <p14:creationId xmlns:p14="http://schemas.microsoft.com/office/powerpoint/2010/main" val="32412361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96A9A-4FA3-433D-B71C-73DA3C083AF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86C5F05-2DC4-4F4E-8C32-AC6CFE06F8D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C103AF6-7650-464D-BC46-76180C5BA9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C4F9E9A-8064-4F07-82A3-1418C6C60146}"/>
              </a:ext>
            </a:extLst>
          </p:cNvPr>
          <p:cNvSpPr>
            <a:spLocks noGrp="1"/>
          </p:cNvSpPr>
          <p:nvPr>
            <p:ph type="dt" sz="half" idx="10"/>
          </p:nvPr>
        </p:nvSpPr>
        <p:spPr>
          <a:xfrm>
            <a:off x="838200" y="6356350"/>
            <a:ext cx="2743200" cy="365125"/>
          </a:xfrm>
          <a:prstGeom prst="rect">
            <a:avLst/>
          </a:prstGeom>
        </p:spPr>
        <p:txBody>
          <a:bodyPr/>
          <a:lstStyle/>
          <a:p>
            <a:fld id="{B4317CC5-F209-4763-91E7-49A03ABE5E79}" type="datetimeFigureOut">
              <a:rPr lang="en-GB" smtClean="0"/>
              <a:t>20/12/2024</a:t>
            </a:fld>
            <a:endParaRPr lang="en-GB" dirty="0"/>
          </a:p>
        </p:txBody>
      </p:sp>
      <p:sp>
        <p:nvSpPr>
          <p:cNvPr id="6" name="Footer Placeholder 5">
            <a:extLst>
              <a:ext uri="{FF2B5EF4-FFF2-40B4-BE49-F238E27FC236}">
                <a16:creationId xmlns:a16="http://schemas.microsoft.com/office/drawing/2014/main" id="{5819ABF8-57A2-460A-B9A3-24EA8CC892CA}"/>
              </a:ext>
            </a:extLst>
          </p:cNvPr>
          <p:cNvSpPr>
            <a:spLocks noGrp="1"/>
          </p:cNvSpPr>
          <p:nvPr>
            <p:ph type="ftr" sz="quarter" idx="11"/>
          </p:nvPr>
        </p:nvSpPr>
        <p:spPr>
          <a:xfrm>
            <a:off x="4038600" y="6356350"/>
            <a:ext cx="4114800" cy="365125"/>
          </a:xfrm>
          <a:prstGeom prst="rect">
            <a:avLst/>
          </a:prstGeom>
        </p:spPr>
        <p:txBody>
          <a:bodyPr/>
          <a:lstStyle/>
          <a:p>
            <a:endParaRPr lang="en-GB" dirty="0"/>
          </a:p>
        </p:txBody>
      </p:sp>
      <p:sp>
        <p:nvSpPr>
          <p:cNvPr id="7" name="Slide Number Placeholder 6">
            <a:extLst>
              <a:ext uri="{FF2B5EF4-FFF2-40B4-BE49-F238E27FC236}">
                <a16:creationId xmlns:a16="http://schemas.microsoft.com/office/drawing/2014/main" id="{8F02AA9D-3E50-4478-8D0B-90B8F7B195E7}"/>
              </a:ext>
            </a:extLst>
          </p:cNvPr>
          <p:cNvSpPr>
            <a:spLocks noGrp="1"/>
          </p:cNvSpPr>
          <p:nvPr>
            <p:ph type="sldNum" sz="quarter" idx="12"/>
          </p:nvPr>
        </p:nvSpPr>
        <p:spPr>
          <a:xfrm>
            <a:off x="8610600" y="6356350"/>
            <a:ext cx="2743200" cy="365125"/>
          </a:xfrm>
          <a:prstGeom prst="rect">
            <a:avLst/>
          </a:prstGeom>
        </p:spPr>
        <p:txBody>
          <a:bodyPr/>
          <a:lstStyle/>
          <a:p>
            <a:fld id="{7B08E9E4-25C2-4C7F-B2EA-6CFBE996652A}" type="slidenum">
              <a:rPr lang="en-GB" smtClean="0"/>
              <a:t>‹#›</a:t>
            </a:fld>
            <a:endParaRPr lang="en-GB" dirty="0"/>
          </a:p>
        </p:txBody>
      </p:sp>
    </p:spTree>
    <p:extLst>
      <p:ext uri="{BB962C8B-B14F-4D97-AF65-F5344CB8AC3E}">
        <p14:creationId xmlns:p14="http://schemas.microsoft.com/office/powerpoint/2010/main" val="42540084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BF039C-C332-4104-9438-5C7CB3A805B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95CAAC5-D934-4B9E-9011-C3DAD1BE14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E3F5AA30-DED7-45F2-B8EB-E282BD3316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1D93999-5923-4612-B330-CE9E18F46929}"/>
              </a:ext>
            </a:extLst>
          </p:cNvPr>
          <p:cNvSpPr>
            <a:spLocks noGrp="1"/>
          </p:cNvSpPr>
          <p:nvPr>
            <p:ph type="dt" sz="half" idx="10"/>
          </p:nvPr>
        </p:nvSpPr>
        <p:spPr>
          <a:xfrm>
            <a:off x="838200" y="6356350"/>
            <a:ext cx="2743200" cy="365125"/>
          </a:xfrm>
          <a:prstGeom prst="rect">
            <a:avLst/>
          </a:prstGeom>
        </p:spPr>
        <p:txBody>
          <a:bodyPr/>
          <a:lstStyle/>
          <a:p>
            <a:fld id="{B4317CC5-F209-4763-91E7-49A03ABE5E79}" type="datetimeFigureOut">
              <a:rPr lang="en-GB" smtClean="0"/>
              <a:t>20/12/2024</a:t>
            </a:fld>
            <a:endParaRPr lang="en-GB" dirty="0"/>
          </a:p>
        </p:txBody>
      </p:sp>
      <p:sp>
        <p:nvSpPr>
          <p:cNvPr id="6" name="Footer Placeholder 5">
            <a:extLst>
              <a:ext uri="{FF2B5EF4-FFF2-40B4-BE49-F238E27FC236}">
                <a16:creationId xmlns:a16="http://schemas.microsoft.com/office/drawing/2014/main" id="{71F7CE01-1DF3-4250-ADE0-B763D2E89E74}"/>
              </a:ext>
            </a:extLst>
          </p:cNvPr>
          <p:cNvSpPr>
            <a:spLocks noGrp="1"/>
          </p:cNvSpPr>
          <p:nvPr>
            <p:ph type="ftr" sz="quarter" idx="11"/>
          </p:nvPr>
        </p:nvSpPr>
        <p:spPr>
          <a:xfrm>
            <a:off x="4038600" y="6356350"/>
            <a:ext cx="4114800" cy="365125"/>
          </a:xfrm>
          <a:prstGeom prst="rect">
            <a:avLst/>
          </a:prstGeom>
        </p:spPr>
        <p:txBody>
          <a:bodyPr/>
          <a:lstStyle/>
          <a:p>
            <a:endParaRPr lang="en-GB" dirty="0"/>
          </a:p>
        </p:txBody>
      </p:sp>
      <p:sp>
        <p:nvSpPr>
          <p:cNvPr id="7" name="Slide Number Placeholder 6">
            <a:extLst>
              <a:ext uri="{FF2B5EF4-FFF2-40B4-BE49-F238E27FC236}">
                <a16:creationId xmlns:a16="http://schemas.microsoft.com/office/drawing/2014/main" id="{F7CB9E16-6E58-4EB5-8A90-69A00440723E}"/>
              </a:ext>
            </a:extLst>
          </p:cNvPr>
          <p:cNvSpPr>
            <a:spLocks noGrp="1"/>
          </p:cNvSpPr>
          <p:nvPr>
            <p:ph type="sldNum" sz="quarter" idx="12"/>
          </p:nvPr>
        </p:nvSpPr>
        <p:spPr>
          <a:xfrm>
            <a:off x="8610600" y="6356350"/>
            <a:ext cx="2743200" cy="365125"/>
          </a:xfrm>
          <a:prstGeom prst="rect">
            <a:avLst/>
          </a:prstGeom>
        </p:spPr>
        <p:txBody>
          <a:bodyPr/>
          <a:lstStyle/>
          <a:p>
            <a:fld id="{7B08E9E4-25C2-4C7F-B2EA-6CFBE996652A}" type="slidenum">
              <a:rPr lang="en-GB" smtClean="0"/>
              <a:t>‹#›</a:t>
            </a:fld>
            <a:endParaRPr lang="en-GB" dirty="0"/>
          </a:p>
        </p:txBody>
      </p:sp>
    </p:spTree>
    <p:extLst>
      <p:ext uri="{BB962C8B-B14F-4D97-AF65-F5344CB8AC3E}">
        <p14:creationId xmlns:p14="http://schemas.microsoft.com/office/powerpoint/2010/main" val="4349382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E462A-9FC5-495F-9417-531DA88E528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C8CC64B-DF27-48B0-9D94-19968974537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DC57614-28BB-44D0-B91D-25362911DF58}"/>
              </a:ext>
            </a:extLst>
          </p:cNvPr>
          <p:cNvSpPr>
            <a:spLocks noGrp="1"/>
          </p:cNvSpPr>
          <p:nvPr>
            <p:ph type="dt" sz="half" idx="10"/>
          </p:nvPr>
        </p:nvSpPr>
        <p:spPr>
          <a:xfrm>
            <a:off x="838200" y="6356350"/>
            <a:ext cx="2743200" cy="365125"/>
          </a:xfrm>
          <a:prstGeom prst="rect">
            <a:avLst/>
          </a:prstGeom>
        </p:spPr>
        <p:txBody>
          <a:bodyPr/>
          <a:lstStyle/>
          <a:p>
            <a:fld id="{B4317CC5-F209-4763-91E7-49A03ABE5E79}" type="datetimeFigureOut">
              <a:rPr lang="en-GB" smtClean="0"/>
              <a:t>20/12/2024</a:t>
            </a:fld>
            <a:endParaRPr lang="en-GB" dirty="0"/>
          </a:p>
        </p:txBody>
      </p:sp>
      <p:sp>
        <p:nvSpPr>
          <p:cNvPr id="5" name="Footer Placeholder 4">
            <a:extLst>
              <a:ext uri="{FF2B5EF4-FFF2-40B4-BE49-F238E27FC236}">
                <a16:creationId xmlns:a16="http://schemas.microsoft.com/office/drawing/2014/main" id="{68475343-837D-4D5C-9BCE-1D145FA9AF1D}"/>
              </a:ext>
            </a:extLst>
          </p:cNvPr>
          <p:cNvSpPr>
            <a:spLocks noGrp="1"/>
          </p:cNvSpPr>
          <p:nvPr>
            <p:ph type="ftr" sz="quarter" idx="11"/>
          </p:nvPr>
        </p:nvSpPr>
        <p:spPr>
          <a:xfrm>
            <a:off x="4038600" y="6356350"/>
            <a:ext cx="4114800" cy="365125"/>
          </a:xfrm>
          <a:prstGeom prst="rect">
            <a:avLst/>
          </a:prstGeom>
        </p:spPr>
        <p:txBody>
          <a:bodyPr/>
          <a:lstStyle/>
          <a:p>
            <a:endParaRPr lang="en-GB" dirty="0"/>
          </a:p>
        </p:txBody>
      </p:sp>
      <p:sp>
        <p:nvSpPr>
          <p:cNvPr id="6" name="Slide Number Placeholder 5">
            <a:extLst>
              <a:ext uri="{FF2B5EF4-FFF2-40B4-BE49-F238E27FC236}">
                <a16:creationId xmlns:a16="http://schemas.microsoft.com/office/drawing/2014/main" id="{56E2521B-7370-40E9-974F-E3F70A3C4B6F}"/>
              </a:ext>
            </a:extLst>
          </p:cNvPr>
          <p:cNvSpPr>
            <a:spLocks noGrp="1"/>
          </p:cNvSpPr>
          <p:nvPr>
            <p:ph type="sldNum" sz="quarter" idx="12"/>
          </p:nvPr>
        </p:nvSpPr>
        <p:spPr>
          <a:xfrm>
            <a:off x="8610600" y="6356350"/>
            <a:ext cx="2743200" cy="365125"/>
          </a:xfrm>
          <a:prstGeom prst="rect">
            <a:avLst/>
          </a:prstGeom>
        </p:spPr>
        <p:txBody>
          <a:bodyPr/>
          <a:lstStyle/>
          <a:p>
            <a:fld id="{7B08E9E4-25C2-4C7F-B2EA-6CFBE996652A}" type="slidenum">
              <a:rPr lang="en-GB" smtClean="0"/>
              <a:t>‹#›</a:t>
            </a:fld>
            <a:endParaRPr lang="en-GB" dirty="0"/>
          </a:p>
        </p:txBody>
      </p:sp>
    </p:spTree>
    <p:extLst>
      <p:ext uri="{BB962C8B-B14F-4D97-AF65-F5344CB8AC3E}">
        <p14:creationId xmlns:p14="http://schemas.microsoft.com/office/powerpoint/2010/main" val="30421378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96E52C-AF0A-4BB4-9A8A-7662BE7144F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6C337D6-4FDC-45C0-891B-B371F926B61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D4EC2E5-8449-4AC3-A33E-672CFA0889C8}"/>
              </a:ext>
            </a:extLst>
          </p:cNvPr>
          <p:cNvSpPr>
            <a:spLocks noGrp="1"/>
          </p:cNvSpPr>
          <p:nvPr>
            <p:ph type="dt" sz="half" idx="10"/>
          </p:nvPr>
        </p:nvSpPr>
        <p:spPr>
          <a:xfrm>
            <a:off x="838200" y="6356350"/>
            <a:ext cx="2743200" cy="365125"/>
          </a:xfrm>
          <a:prstGeom prst="rect">
            <a:avLst/>
          </a:prstGeom>
        </p:spPr>
        <p:txBody>
          <a:bodyPr/>
          <a:lstStyle/>
          <a:p>
            <a:fld id="{B4317CC5-F209-4763-91E7-49A03ABE5E79}" type="datetimeFigureOut">
              <a:rPr lang="en-GB" smtClean="0"/>
              <a:t>20/12/2024</a:t>
            </a:fld>
            <a:endParaRPr lang="en-GB" dirty="0"/>
          </a:p>
        </p:txBody>
      </p:sp>
      <p:sp>
        <p:nvSpPr>
          <p:cNvPr id="5" name="Footer Placeholder 4">
            <a:extLst>
              <a:ext uri="{FF2B5EF4-FFF2-40B4-BE49-F238E27FC236}">
                <a16:creationId xmlns:a16="http://schemas.microsoft.com/office/drawing/2014/main" id="{A917DC76-DFC0-456F-BE4C-74FA6CD847FC}"/>
              </a:ext>
            </a:extLst>
          </p:cNvPr>
          <p:cNvSpPr>
            <a:spLocks noGrp="1"/>
          </p:cNvSpPr>
          <p:nvPr>
            <p:ph type="ftr" sz="quarter" idx="11"/>
          </p:nvPr>
        </p:nvSpPr>
        <p:spPr>
          <a:xfrm>
            <a:off x="4038600" y="6356350"/>
            <a:ext cx="4114800" cy="365125"/>
          </a:xfrm>
          <a:prstGeom prst="rect">
            <a:avLst/>
          </a:prstGeom>
        </p:spPr>
        <p:txBody>
          <a:bodyPr/>
          <a:lstStyle/>
          <a:p>
            <a:endParaRPr lang="en-GB" dirty="0"/>
          </a:p>
        </p:txBody>
      </p:sp>
      <p:sp>
        <p:nvSpPr>
          <p:cNvPr id="6" name="Slide Number Placeholder 5">
            <a:extLst>
              <a:ext uri="{FF2B5EF4-FFF2-40B4-BE49-F238E27FC236}">
                <a16:creationId xmlns:a16="http://schemas.microsoft.com/office/drawing/2014/main" id="{61286255-57D6-45C8-AB65-1F5B9439D9A0}"/>
              </a:ext>
            </a:extLst>
          </p:cNvPr>
          <p:cNvSpPr>
            <a:spLocks noGrp="1"/>
          </p:cNvSpPr>
          <p:nvPr>
            <p:ph type="sldNum" sz="quarter" idx="12"/>
          </p:nvPr>
        </p:nvSpPr>
        <p:spPr>
          <a:xfrm>
            <a:off x="8610600" y="6356350"/>
            <a:ext cx="2743200" cy="365125"/>
          </a:xfrm>
          <a:prstGeom prst="rect">
            <a:avLst/>
          </a:prstGeom>
        </p:spPr>
        <p:txBody>
          <a:bodyPr/>
          <a:lstStyle/>
          <a:p>
            <a:fld id="{7B08E9E4-25C2-4C7F-B2EA-6CFBE996652A}" type="slidenum">
              <a:rPr lang="en-GB" smtClean="0"/>
              <a:t>‹#›</a:t>
            </a:fld>
            <a:endParaRPr lang="en-GB" dirty="0"/>
          </a:p>
        </p:txBody>
      </p:sp>
    </p:spTree>
    <p:extLst>
      <p:ext uri="{BB962C8B-B14F-4D97-AF65-F5344CB8AC3E}">
        <p14:creationId xmlns:p14="http://schemas.microsoft.com/office/powerpoint/2010/main" val="20388774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7DAE89-68FD-4E53-8788-68AE6F0F1A00}"/>
              </a:ext>
            </a:extLst>
          </p:cNvPr>
          <p:cNvSpPr>
            <a:spLocks noGrp="1"/>
          </p:cNvSpPr>
          <p:nvPr>
            <p:ph type="title"/>
          </p:nvPr>
        </p:nvSpPr>
        <p:spPr>
          <a:xfrm>
            <a:off x="838200" y="526472"/>
            <a:ext cx="10515600" cy="775851"/>
          </a:xfrm>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4B1FDF40-5EDA-4F2A-B23B-0F11CF354E24}"/>
              </a:ext>
            </a:extLst>
          </p:cNvPr>
          <p:cNvSpPr>
            <a:spLocks noGrp="1"/>
          </p:cNvSpPr>
          <p:nvPr>
            <p:ph idx="1"/>
          </p:nvPr>
        </p:nvSpPr>
        <p:spPr>
          <a:xfrm>
            <a:off x="838200" y="1537855"/>
            <a:ext cx="10515600" cy="4230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7A56FED3-4A11-4BA7-B83B-13414118CA58}"/>
              </a:ext>
            </a:extLst>
          </p:cNvPr>
          <p:cNvSpPr>
            <a:spLocks noGrp="1"/>
          </p:cNvSpPr>
          <p:nvPr>
            <p:ph type="sldNum" sz="quarter" idx="4"/>
          </p:nvPr>
        </p:nvSpPr>
        <p:spPr>
          <a:xfrm>
            <a:off x="10418618" y="5865344"/>
            <a:ext cx="935182" cy="856131"/>
          </a:xfrm>
          <a:prstGeom prst="rect">
            <a:avLst/>
          </a:prstGeom>
        </p:spPr>
        <p:txBody>
          <a:bodyPr/>
          <a:lstStyle>
            <a:lvl1pPr algn="r">
              <a:defRPr sz="3200">
                <a:solidFill>
                  <a:srgbClr val="48225C"/>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7B08E9E4-25C2-4C7F-B2EA-6CFBE996652A}" type="slidenum">
              <a:rPr lang="en-GB" smtClean="0"/>
              <a:pPr/>
              <a:t>‹#›</a:t>
            </a:fld>
            <a:endParaRPr lang="en-GB" dirty="0"/>
          </a:p>
        </p:txBody>
      </p:sp>
    </p:spTree>
    <p:extLst>
      <p:ext uri="{BB962C8B-B14F-4D97-AF65-F5344CB8AC3E}">
        <p14:creationId xmlns:p14="http://schemas.microsoft.com/office/powerpoint/2010/main" val="10849583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F3CFF-4451-47C8-88B6-801F6068BC76}"/>
              </a:ext>
            </a:extLst>
          </p:cNvPr>
          <p:cNvSpPr>
            <a:spLocks noGrp="1"/>
          </p:cNvSpPr>
          <p:nvPr>
            <p:ph type="title"/>
          </p:nvPr>
        </p:nvSpPr>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63547D0C-C496-4429-BA6D-6D85639F0F16}"/>
              </a:ext>
            </a:extLst>
          </p:cNvPr>
          <p:cNvSpPr>
            <a:spLocks noGrp="1"/>
          </p:cNvSpPr>
          <p:nvPr>
            <p:ph type="sldNum" sz="quarter" idx="10"/>
          </p:nvPr>
        </p:nvSpPr>
        <p:spPr/>
        <p:txBody>
          <a:bodyPr/>
          <a:lstStyle/>
          <a:p>
            <a:fld id="{7B08E9E4-25C2-4C7F-B2EA-6CFBE996652A}" type="slidenum">
              <a:rPr lang="en-GB" smtClean="0"/>
              <a:pPr/>
              <a:t>‹#›</a:t>
            </a:fld>
            <a:endParaRPr lang="en-GB" dirty="0"/>
          </a:p>
        </p:txBody>
      </p:sp>
      <p:sp>
        <p:nvSpPr>
          <p:cNvPr id="5" name="TextBox 4">
            <a:extLst>
              <a:ext uri="{FF2B5EF4-FFF2-40B4-BE49-F238E27FC236}">
                <a16:creationId xmlns:a16="http://schemas.microsoft.com/office/drawing/2014/main" id="{B55B8C10-CB94-46C8-B533-7BB764ED96F7}"/>
              </a:ext>
            </a:extLst>
          </p:cNvPr>
          <p:cNvSpPr txBox="1"/>
          <p:nvPr userDrawn="1"/>
        </p:nvSpPr>
        <p:spPr>
          <a:xfrm rot="10800000" flipH="1" flipV="1">
            <a:off x="9784903" y="2420888"/>
            <a:ext cx="2167751" cy="5386090"/>
          </a:xfrm>
          <a:prstGeom prst="rect">
            <a:avLst/>
          </a:prstGeom>
          <a:noFill/>
        </p:spPr>
        <p:txBody>
          <a:bodyPr wrap="square" rtlCol="0">
            <a:spAutoFit/>
          </a:bodyPr>
          <a:lstStyle/>
          <a:p>
            <a:pPr algn="ctr"/>
            <a:r>
              <a:rPr lang="en-GB" sz="34400" dirty="0">
                <a:solidFill>
                  <a:schemeClr val="bg1">
                    <a:lumMod val="65000"/>
                  </a:schemeClr>
                </a:solidFill>
                <a:latin typeface="Baskerville Old Face" panose="02020602080505020303" pitchFamily="18" charset="0"/>
                <a:cs typeface="Times New Roman" panose="02020603050405020304" pitchFamily="18" charset="0"/>
              </a:rPr>
              <a:t>”</a:t>
            </a:r>
            <a:endParaRPr lang="en-GB" sz="3200" dirty="0">
              <a:solidFill>
                <a:schemeClr val="bg1">
                  <a:lumMod val="65000"/>
                </a:schemeClr>
              </a:solidFill>
              <a:latin typeface="Baskerville Old Face" panose="02020602080505020303"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1B8882FE-FCDC-4B44-8FB8-A894DE73AB92}"/>
              </a:ext>
            </a:extLst>
          </p:cNvPr>
          <p:cNvSpPr txBox="1"/>
          <p:nvPr userDrawn="1"/>
        </p:nvSpPr>
        <p:spPr>
          <a:xfrm rot="10800000" flipH="1" flipV="1">
            <a:off x="183835" y="275158"/>
            <a:ext cx="2167751" cy="5386090"/>
          </a:xfrm>
          <a:prstGeom prst="rect">
            <a:avLst/>
          </a:prstGeom>
          <a:noFill/>
        </p:spPr>
        <p:txBody>
          <a:bodyPr wrap="square" rtlCol="0">
            <a:spAutoFit/>
          </a:bodyPr>
          <a:lstStyle/>
          <a:p>
            <a:pPr algn="ctr"/>
            <a:r>
              <a:rPr lang="en-GB" sz="34400" dirty="0">
                <a:solidFill>
                  <a:schemeClr val="bg1">
                    <a:lumMod val="65000"/>
                  </a:schemeClr>
                </a:solidFill>
                <a:latin typeface="Baskerville Old Face" panose="02020602080505020303" pitchFamily="18" charset="0"/>
                <a:cs typeface="Times New Roman" panose="02020603050405020304" pitchFamily="18" charset="0"/>
              </a:rPr>
              <a:t>“</a:t>
            </a:r>
            <a:endParaRPr lang="en-GB" sz="3200" dirty="0">
              <a:solidFill>
                <a:schemeClr val="bg1">
                  <a:lumMod val="65000"/>
                </a:schemeClr>
              </a:solidFill>
              <a:latin typeface="Baskerville Old Face" panose="02020602080505020303" pitchFamily="18" charset="0"/>
              <a:cs typeface="Times New Roman" panose="02020603050405020304" pitchFamily="18" charset="0"/>
            </a:endParaRPr>
          </a:p>
        </p:txBody>
      </p:sp>
    </p:spTree>
    <p:extLst>
      <p:ext uri="{BB962C8B-B14F-4D97-AF65-F5344CB8AC3E}">
        <p14:creationId xmlns:p14="http://schemas.microsoft.com/office/powerpoint/2010/main" val="27545888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7DAE89-68FD-4E53-8788-68AE6F0F1A00}"/>
              </a:ext>
            </a:extLst>
          </p:cNvPr>
          <p:cNvSpPr>
            <a:spLocks noGrp="1"/>
          </p:cNvSpPr>
          <p:nvPr>
            <p:ph type="title" hasCustomPrompt="1"/>
          </p:nvPr>
        </p:nvSpPr>
        <p:spPr>
          <a:xfrm>
            <a:off x="838200" y="526472"/>
            <a:ext cx="10515600" cy="775851"/>
          </a:xfrm>
        </p:spPr>
        <p:txBody>
          <a:bodyPr/>
          <a:lstStyle>
            <a:lvl1pPr algn="ctr">
              <a:defRPr/>
            </a:lvl1pPr>
          </a:lstStyle>
          <a:p>
            <a:r>
              <a:rPr lang="en-US" dirty="0"/>
              <a:t>Click the icon to begin the film</a:t>
            </a:r>
            <a:endParaRPr lang="en-GB" dirty="0"/>
          </a:p>
        </p:txBody>
      </p:sp>
      <p:sp>
        <p:nvSpPr>
          <p:cNvPr id="8" name="Content Placeholder 2">
            <a:extLst>
              <a:ext uri="{FF2B5EF4-FFF2-40B4-BE49-F238E27FC236}">
                <a16:creationId xmlns:a16="http://schemas.microsoft.com/office/drawing/2014/main" id="{B1E818C4-8F75-4F25-8242-0DA58D0FE516}"/>
              </a:ext>
            </a:extLst>
          </p:cNvPr>
          <p:cNvSpPr>
            <a:spLocks noGrp="1"/>
          </p:cNvSpPr>
          <p:nvPr>
            <p:ph sz="half" idx="1"/>
          </p:nvPr>
        </p:nvSpPr>
        <p:spPr>
          <a:xfrm>
            <a:off x="838200" y="1429407"/>
            <a:ext cx="7317828" cy="4267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3429580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4E4E0EA-22D7-4E2A-A298-4CADF620F7A8}"/>
              </a:ext>
            </a:extLst>
          </p:cNvPr>
          <p:cNvSpPr/>
          <p:nvPr userDrawn="1"/>
        </p:nvSpPr>
        <p:spPr>
          <a:xfrm>
            <a:off x="0" y="0"/>
            <a:ext cx="12192000" cy="6858000"/>
          </a:xfrm>
          <a:prstGeom prst="rect">
            <a:avLst/>
          </a:prstGeom>
          <a:solidFill>
            <a:srgbClr val="48225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8" name="Picture 17">
            <a:extLst>
              <a:ext uri="{FF2B5EF4-FFF2-40B4-BE49-F238E27FC236}">
                <a16:creationId xmlns:a16="http://schemas.microsoft.com/office/drawing/2014/main" id="{108BE925-E82E-428A-B45E-09CAFE73726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3441759">
            <a:off x="8445012" y="3400885"/>
            <a:ext cx="3136842" cy="3118021"/>
          </a:xfrm>
          <a:prstGeom prst="rect">
            <a:avLst/>
          </a:prstGeom>
        </p:spPr>
      </p:pic>
      <p:pic>
        <p:nvPicPr>
          <p:cNvPr id="20" name="Picture 19" descr="A close up of a logo&#10;&#10;Description generated with high confidence">
            <a:extLst>
              <a:ext uri="{FF2B5EF4-FFF2-40B4-BE49-F238E27FC236}">
                <a16:creationId xmlns:a16="http://schemas.microsoft.com/office/drawing/2014/main" id="{2EE9716C-AFDF-40AD-8012-6A0A778997C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396135" y="3952876"/>
            <a:ext cx="3237442" cy="3218017"/>
          </a:xfrm>
          <a:prstGeom prst="rect">
            <a:avLst/>
          </a:prstGeom>
        </p:spPr>
      </p:pic>
      <p:pic>
        <p:nvPicPr>
          <p:cNvPr id="22" name="Picture 21" descr="A close up of a logo&#10;&#10;Description generated with very high confidence">
            <a:extLst>
              <a:ext uri="{FF2B5EF4-FFF2-40B4-BE49-F238E27FC236}">
                <a16:creationId xmlns:a16="http://schemas.microsoft.com/office/drawing/2014/main" id="{5B3D9F78-FB23-4EBD-B6E5-FFC4366337C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10800000">
            <a:off x="8308818" y="4778857"/>
            <a:ext cx="3412077" cy="3391605"/>
          </a:xfrm>
          <a:prstGeom prst="rect">
            <a:avLst/>
          </a:prstGeom>
        </p:spPr>
      </p:pic>
      <p:sp>
        <p:nvSpPr>
          <p:cNvPr id="2" name="Title 1">
            <a:extLst>
              <a:ext uri="{FF2B5EF4-FFF2-40B4-BE49-F238E27FC236}">
                <a16:creationId xmlns:a16="http://schemas.microsoft.com/office/drawing/2014/main" id="{A11DC315-9FBB-4DC7-BA63-CF1D17FEDF2A}"/>
              </a:ext>
            </a:extLst>
          </p:cNvPr>
          <p:cNvSpPr>
            <a:spLocks noGrp="1"/>
          </p:cNvSpPr>
          <p:nvPr>
            <p:ph type="title"/>
          </p:nvPr>
        </p:nvSpPr>
        <p:spPr>
          <a:xfrm>
            <a:off x="401784" y="1100139"/>
            <a:ext cx="7838326" cy="2852737"/>
          </a:xfrm>
        </p:spPr>
        <p:txBody>
          <a:bodyPr anchor="b"/>
          <a:lstStyle>
            <a:lvl1pPr>
              <a:defRPr sz="6000">
                <a:solidFill>
                  <a:schemeClr val="bg1">
                    <a:lumMod val="85000"/>
                  </a:schemeClr>
                </a:solidFill>
              </a:defRPr>
            </a:lvl1p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E5340BA6-3D41-493F-8E3B-73D394C101E2}"/>
              </a:ext>
            </a:extLst>
          </p:cNvPr>
          <p:cNvSpPr>
            <a:spLocks noGrp="1"/>
          </p:cNvSpPr>
          <p:nvPr>
            <p:ph type="body" idx="1"/>
          </p:nvPr>
        </p:nvSpPr>
        <p:spPr>
          <a:xfrm>
            <a:off x="401784" y="3979864"/>
            <a:ext cx="7838326" cy="1500187"/>
          </a:xfrm>
        </p:spPr>
        <p:txBody>
          <a:bodyPr/>
          <a:lstStyle>
            <a:lvl1pPr marL="0" indent="0">
              <a:buNone/>
              <a:defRPr sz="2400">
                <a:solidFill>
                  <a:schemeClr val="bg1">
                    <a:lumMod val="8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pic>
        <p:nvPicPr>
          <p:cNvPr id="16" name="Picture 15">
            <a:extLst>
              <a:ext uri="{FF2B5EF4-FFF2-40B4-BE49-F238E27FC236}">
                <a16:creationId xmlns:a16="http://schemas.microsoft.com/office/drawing/2014/main" id="{06730A87-FCD5-40CA-8632-48CB954C7D39}"/>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01783" y="5768359"/>
            <a:ext cx="3435927" cy="937244"/>
          </a:xfrm>
          <a:prstGeom prst="rect">
            <a:avLst/>
          </a:prstGeom>
        </p:spPr>
      </p:pic>
      <p:pic>
        <p:nvPicPr>
          <p:cNvPr id="7" name="Picture 6">
            <a:extLst>
              <a:ext uri="{FF2B5EF4-FFF2-40B4-BE49-F238E27FC236}">
                <a16:creationId xmlns:a16="http://schemas.microsoft.com/office/drawing/2014/main" id="{388A831D-6219-4E4F-A08D-A00EA093EE0E}"/>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rot="9056597">
            <a:off x="8380840" y="786499"/>
            <a:ext cx="3164068" cy="3145084"/>
          </a:xfrm>
          <a:prstGeom prst="rect">
            <a:avLst/>
          </a:prstGeom>
        </p:spPr>
      </p:pic>
      <p:pic>
        <p:nvPicPr>
          <p:cNvPr id="10" name="Picture 9">
            <a:extLst>
              <a:ext uri="{FF2B5EF4-FFF2-40B4-BE49-F238E27FC236}">
                <a16:creationId xmlns:a16="http://schemas.microsoft.com/office/drawing/2014/main" id="{2EB98F97-30EA-4083-B9B3-8CD93849B93E}"/>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rot="19763224">
            <a:off x="8475595" y="1817000"/>
            <a:ext cx="3024859" cy="3006710"/>
          </a:xfrm>
          <a:prstGeom prst="rect">
            <a:avLst/>
          </a:prstGeom>
        </p:spPr>
      </p:pic>
      <p:pic>
        <p:nvPicPr>
          <p:cNvPr id="14" name="Picture 13" descr="A close up of a logo&#10;&#10;Description generated with very high confidence">
            <a:extLst>
              <a:ext uri="{FF2B5EF4-FFF2-40B4-BE49-F238E27FC236}">
                <a16:creationId xmlns:a16="http://schemas.microsoft.com/office/drawing/2014/main" id="{2318F63C-4C9E-4B77-9D25-2D955E50DE44}"/>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rot="2813927">
            <a:off x="8500272" y="2463577"/>
            <a:ext cx="2951324" cy="2933616"/>
          </a:xfrm>
          <a:prstGeom prst="rect">
            <a:avLst/>
          </a:prstGeom>
        </p:spPr>
      </p:pic>
    </p:spTree>
    <p:extLst>
      <p:ext uri="{BB962C8B-B14F-4D97-AF65-F5344CB8AC3E}">
        <p14:creationId xmlns:p14="http://schemas.microsoft.com/office/powerpoint/2010/main" val="2680087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childTnLst>
                                </p:cTn>
                              </p:par>
                              <p:par>
                                <p:cTn id="8" presetID="2" presetClass="entr" presetSubtype="4"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 calcmode="lin" valueType="num">
                                      <p:cBhvr additive="base">
                                        <p:cTn id="10" dur="500" fill="hold"/>
                                        <p:tgtEl>
                                          <p:spTgt spid="20"/>
                                        </p:tgtEl>
                                        <p:attrNameLst>
                                          <p:attrName>ppt_x</p:attrName>
                                        </p:attrNameLst>
                                      </p:cBhvr>
                                      <p:tavLst>
                                        <p:tav tm="0">
                                          <p:val>
                                            <p:strVal val="#ppt_x"/>
                                          </p:val>
                                        </p:tav>
                                        <p:tav tm="100000">
                                          <p:val>
                                            <p:strVal val="#ppt_x"/>
                                          </p:val>
                                        </p:tav>
                                      </p:tavLst>
                                    </p:anim>
                                    <p:anim calcmode="lin" valueType="num">
                                      <p:cBhvr additive="base">
                                        <p:cTn id="11" dur="500" fill="hold"/>
                                        <p:tgtEl>
                                          <p:spTgt spid="20"/>
                                        </p:tgtEl>
                                        <p:attrNameLst>
                                          <p:attrName>ppt_y</p:attrName>
                                        </p:attrNameLst>
                                      </p:cBhvr>
                                      <p:tavLst>
                                        <p:tav tm="0">
                                          <p:val>
                                            <p:strVal val="1+#ppt_h/2"/>
                                          </p:val>
                                        </p:tav>
                                        <p:tav tm="100000">
                                          <p:val>
                                            <p:strVal val="#ppt_y"/>
                                          </p:val>
                                        </p:tav>
                                      </p:tavLst>
                                    </p:anim>
                                  </p:childTnLst>
                                </p:cTn>
                              </p:par>
                              <p:par>
                                <p:cTn id="12" presetID="2" presetClass="entr" presetSubtype="4" fill="hold" nodeType="withEffect">
                                  <p:stCondLst>
                                    <p:cond delay="0"/>
                                  </p:stCondLst>
                                  <p:childTnLst>
                                    <p:set>
                                      <p:cBhvr>
                                        <p:cTn id="13" dur="1" fill="hold">
                                          <p:stCondLst>
                                            <p:cond delay="0"/>
                                          </p:stCondLst>
                                        </p:cTn>
                                        <p:tgtEl>
                                          <p:spTgt spid="18"/>
                                        </p:tgtEl>
                                        <p:attrNameLst>
                                          <p:attrName>style.visibility</p:attrName>
                                        </p:attrNameLst>
                                      </p:cBhvr>
                                      <p:to>
                                        <p:strVal val="visible"/>
                                      </p:to>
                                    </p:set>
                                    <p:anim calcmode="lin" valueType="num">
                                      <p:cBhvr additive="base">
                                        <p:cTn id="14" dur="500" fill="hold"/>
                                        <p:tgtEl>
                                          <p:spTgt spid="18"/>
                                        </p:tgtEl>
                                        <p:attrNameLst>
                                          <p:attrName>ppt_x</p:attrName>
                                        </p:attrNameLst>
                                      </p:cBhvr>
                                      <p:tavLst>
                                        <p:tav tm="0">
                                          <p:val>
                                            <p:strVal val="#ppt_x"/>
                                          </p:val>
                                        </p:tav>
                                        <p:tav tm="100000">
                                          <p:val>
                                            <p:strVal val="#ppt_x"/>
                                          </p:val>
                                        </p:tav>
                                      </p:tavLst>
                                    </p:anim>
                                    <p:anim calcmode="lin" valueType="num">
                                      <p:cBhvr additive="base">
                                        <p:cTn id="15" dur="500" fill="hold"/>
                                        <p:tgtEl>
                                          <p:spTgt spid="18"/>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additive="base">
                                        <p:cTn id="18" dur="500" fill="hold"/>
                                        <p:tgtEl>
                                          <p:spTgt spid="14"/>
                                        </p:tgtEl>
                                        <p:attrNameLst>
                                          <p:attrName>ppt_x</p:attrName>
                                        </p:attrNameLst>
                                      </p:cBhvr>
                                      <p:tavLst>
                                        <p:tav tm="0">
                                          <p:val>
                                            <p:strVal val="#ppt_x"/>
                                          </p:val>
                                        </p:tav>
                                        <p:tav tm="100000">
                                          <p:val>
                                            <p:strVal val="#ppt_x"/>
                                          </p:val>
                                        </p:tav>
                                      </p:tavLst>
                                    </p:anim>
                                    <p:anim calcmode="lin" valueType="num">
                                      <p:cBhvr additive="base">
                                        <p:cTn id="19" dur="500" fill="hold"/>
                                        <p:tgtEl>
                                          <p:spTgt spid="14"/>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500" fill="hold"/>
                                        <p:tgtEl>
                                          <p:spTgt spid="10"/>
                                        </p:tgtEl>
                                        <p:attrNameLst>
                                          <p:attrName>ppt_x</p:attrName>
                                        </p:attrNameLst>
                                      </p:cBhvr>
                                      <p:tavLst>
                                        <p:tav tm="0">
                                          <p:val>
                                            <p:strVal val="#ppt_x"/>
                                          </p:val>
                                        </p:tav>
                                        <p:tav tm="100000">
                                          <p:val>
                                            <p:strVal val="#ppt_x"/>
                                          </p:val>
                                        </p:tav>
                                      </p:tavLst>
                                    </p:anim>
                                    <p:anim calcmode="lin" valueType="num">
                                      <p:cBhvr additive="base">
                                        <p:cTn id="23" dur="500" fill="hold"/>
                                        <p:tgtEl>
                                          <p:spTgt spid="10"/>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additive="base">
                                        <p:cTn id="26" dur="500" fill="hold"/>
                                        <p:tgtEl>
                                          <p:spTgt spid="7"/>
                                        </p:tgtEl>
                                        <p:attrNameLst>
                                          <p:attrName>ppt_x</p:attrName>
                                        </p:attrNameLst>
                                      </p:cBhvr>
                                      <p:tavLst>
                                        <p:tav tm="0">
                                          <p:val>
                                            <p:strVal val="#ppt_x"/>
                                          </p:val>
                                        </p:tav>
                                        <p:tav tm="100000">
                                          <p:val>
                                            <p:strVal val="#ppt_x"/>
                                          </p:val>
                                        </p:tav>
                                      </p:tavLst>
                                    </p:anim>
                                    <p:anim calcmode="lin" valueType="num">
                                      <p:cBhvr additive="base">
                                        <p:cTn id="2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final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4E4E0EA-22D7-4E2A-A298-4CADF620F7A8}"/>
              </a:ext>
            </a:extLst>
          </p:cNvPr>
          <p:cNvSpPr/>
          <p:nvPr userDrawn="1"/>
        </p:nvSpPr>
        <p:spPr>
          <a:xfrm>
            <a:off x="0" y="0"/>
            <a:ext cx="12192000" cy="6858000"/>
          </a:xfrm>
          <a:prstGeom prst="rect">
            <a:avLst/>
          </a:prstGeom>
          <a:solidFill>
            <a:srgbClr val="48225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8" name="Picture 17">
            <a:extLst>
              <a:ext uri="{FF2B5EF4-FFF2-40B4-BE49-F238E27FC236}">
                <a16:creationId xmlns:a16="http://schemas.microsoft.com/office/drawing/2014/main" id="{108BE925-E82E-428A-B45E-09CAFE73726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4334834">
            <a:off x="8039737" y="1891451"/>
            <a:ext cx="3136842" cy="3118021"/>
          </a:xfrm>
          <a:prstGeom prst="rect">
            <a:avLst/>
          </a:prstGeom>
        </p:spPr>
      </p:pic>
      <p:pic>
        <p:nvPicPr>
          <p:cNvPr id="20" name="Picture 19" descr="A close up of a logo&#10;&#10;Description generated with high confidence">
            <a:extLst>
              <a:ext uri="{FF2B5EF4-FFF2-40B4-BE49-F238E27FC236}">
                <a16:creationId xmlns:a16="http://schemas.microsoft.com/office/drawing/2014/main" id="{2EE9716C-AFDF-40AD-8012-6A0A778997C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1218710">
            <a:off x="8301711" y="-125117"/>
            <a:ext cx="3237442" cy="3218017"/>
          </a:xfrm>
          <a:prstGeom prst="rect">
            <a:avLst/>
          </a:prstGeom>
        </p:spPr>
      </p:pic>
      <p:pic>
        <p:nvPicPr>
          <p:cNvPr id="22" name="Picture 21" descr="A close up of a logo&#10;&#10;Description generated with very high confidence">
            <a:extLst>
              <a:ext uri="{FF2B5EF4-FFF2-40B4-BE49-F238E27FC236}">
                <a16:creationId xmlns:a16="http://schemas.microsoft.com/office/drawing/2014/main" id="{5B3D9F78-FB23-4EBD-B6E5-FFC4366337C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11275602">
            <a:off x="8231333" y="-362222"/>
            <a:ext cx="3412077" cy="3391605"/>
          </a:xfrm>
          <a:prstGeom prst="rect">
            <a:avLst/>
          </a:prstGeom>
        </p:spPr>
      </p:pic>
      <p:sp>
        <p:nvSpPr>
          <p:cNvPr id="2" name="Title 1">
            <a:extLst>
              <a:ext uri="{FF2B5EF4-FFF2-40B4-BE49-F238E27FC236}">
                <a16:creationId xmlns:a16="http://schemas.microsoft.com/office/drawing/2014/main" id="{A11DC315-9FBB-4DC7-BA63-CF1D17FEDF2A}"/>
              </a:ext>
            </a:extLst>
          </p:cNvPr>
          <p:cNvSpPr>
            <a:spLocks noGrp="1"/>
          </p:cNvSpPr>
          <p:nvPr>
            <p:ph type="title"/>
          </p:nvPr>
        </p:nvSpPr>
        <p:spPr>
          <a:xfrm>
            <a:off x="401784" y="1100139"/>
            <a:ext cx="7838326" cy="2852737"/>
          </a:xfrm>
        </p:spPr>
        <p:txBody>
          <a:bodyPr anchor="b"/>
          <a:lstStyle>
            <a:lvl1pPr>
              <a:defRPr sz="6000">
                <a:solidFill>
                  <a:schemeClr val="bg1">
                    <a:lumMod val="85000"/>
                  </a:schemeClr>
                </a:solidFill>
              </a:defRPr>
            </a:lvl1p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E5340BA6-3D41-493F-8E3B-73D394C101E2}"/>
              </a:ext>
            </a:extLst>
          </p:cNvPr>
          <p:cNvSpPr>
            <a:spLocks noGrp="1"/>
          </p:cNvSpPr>
          <p:nvPr>
            <p:ph type="body" idx="1"/>
          </p:nvPr>
        </p:nvSpPr>
        <p:spPr>
          <a:xfrm>
            <a:off x="401784" y="3979864"/>
            <a:ext cx="7838326" cy="1500187"/>
          </a:xfrm>
        </p:spPr>
        <p:txBody>
          <a:bodyPr/>
          <a:lstStyle>
            <a:lvl1pPr marL="0" indent="0">
              <a:buNone/>
              <a:defRPr sz="2400">
                <a:solidFill>
                  <a:srgbClr val="EF448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pic>
        <p:nvPicPr>
          <p:cNvPr id="7" name="Picture 6">
            <a:extLst>
              <a:ext uri="{FF2B5EF4-FFF2-40B4-BE49-F238E27FC236}">
                <a16:creationId xmlns:a16="http://schemas.microsoft.com/office/drawing/2014/main" id="{388A831D-6219-4E4F-A08D-A00EA093EE0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rot="14669013">
            <a:off x="8026124" y="3519743"/>
            <a:ext cx="3164068" cy="3145084"/>
          </a:xfrm>
          <a:prstGeom prst="rect">
            <a:avLst/>
          </a:prstGeom>
        </p:spPr>
      </p:pic>
      <p:pic>
        <p:nvPicPr>
          <p:cNvPr id="10" name="Picture 9">
            <a:extLst>
              <a:ext uri="{FF2B5EF4-FFF2-40B4-BE49-F238E27FC236}">
                <a16:creationId xmlns:a16="http://schemas.microsoft.com/office/drawing/2014/main" id="{2EB98F97-30EA-4083-B9B3-8CD93849B93E}"/>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rot="13761733">
            <a:off x="7787005" y="3548573"/>
            <a:ext cx="3024859" cy="3006710"/>
          </a:xfrm>
          <a:prstGeom prst="rect">
            <a:avLst/>
          </a:prstGeom>
        </p:spPr>
      </p:pic>
      <p:pic>
        <p:nvPicPr>
          <p:cNvPr id="14" name="Picture 13" descr="A close up of a logo&#10;&#10;Description generated with very high confidence">
            <a:extLst>
              <a:ext uri="{FF2B5EF4-FFF2-40B4-BE49-F238E27FC236}">
                <a16:creationId xmlns:a16="http://schemas.microsoft.com/office/drawing/2014/main" id="{2318F63C-4C9E-4B77-9D25-2D955E50DE44}"/>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rot="13521794">
            <a:off x="8166431" y="1966106"/>
            <a:ext cx="2951324" cy="2933616"/>
          </a:xfrm>
          <a:prstGeom prst="rect">
            <a:avLst/>
          </a:prstGeom>
        </p:spPr>
      </p:pic>
      <p:pic>
        <p:nvPicPr>
          <p:cNvPr id="12" name="Picture 11">
            <a:extLst>
              <a:ext uri="{FF2B5EF4-FFF2-40B4-BE49-F238E27FC236}">
                <a16:creationId xmlns:a16="http://schemas.microsoft.com/office/drawing/2014/main" id="{E0B8599C-3ECB-4F1B-931F-415820FAEB06}"/>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401783" y="5768359"/>
            <a:ext cx="3435927" cy="937244"/>
          </a:xfrm>
          <a:prstGeom prst="rect">
            <a:avLst/>
          </a:prstGeom>
        </p:spPr>
      </p:pic>
    </p:spTree>
    <p:extLst>
      <p:ext uri="{BB962C8B-B14F-4D97-AF65-F5344CB8AC3E}">
        <p14:creationId xmlns:p14="http://schemas.microsoft.com/office/powerpoint/2010/main" val="246281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250"/>
                                        <p:tgtEl>
                                          <p:spTgt spid="22"/>
                                        </p:tgtEl>
                                      </p:cBhvr>
                                    </p:animEffect>
                                    <p:anim calcmode="lin" valueType="num">
                                      <p:cBhvr>
                                        <p:cTn id="8" dur="250" fill="hold"/>
                                        <p:tgtEl>
                                          <p:spTgt spid="22"/>
                                        </p:tgtEl>
                                        <p:attrNameLst>
                                          <p:attrName>style.rotation</p:attrName>
                                        </p:attrNameLst>
                                      </p:cBhvr>
                                      <p:tavLst>
                                        <p:tav tm="0">
                                          <p:val>
                                            <p:fltVal val="720"/>
                                          </p:val>
                                        </p:tav>
                                        <p:tav tm="100000">
                                          <p:val>
                                            <p:fltVal val="0"/>
                                          </p:val>
                                        </p:tav>
                                      </p:tavLst>
                                    </p:anim>
                                    <p:anim calcmode="lin" valueType="num">
                                      <p:cBhvr>
                                        <p:cTn id="9" dur="250" fill="hold"/>
                                        <p:tgtEl>
                                          <p:spTgt spid="22"/>
                                        </p:tgtEl>
                                        <p:attrNameLst>
                                          <p:attrName>ppt_h</p:attrName>
                                        </p:attrNameLst>
                                      </p:cBhvr>
                                      <p:tavLst>
                                        <p:tav tm="0">
                                          <p:val>
                                            <p:fltVal val="0"/>
                                          </p:val>
                                        </p:tav>
                                        <p:tav tm="100000">
                                          <p:val>
                                            <p:strVal val="#ppt_h"/>
                                          </p:val>
                                        </p:tav>
                                      </p:tavLst>
                                    </p:anim>
                                    <p:anim calcmode="lin" valueType="num">
                                      <p:cBhvr>
                                        <p:cTn id="10" dur="250" fill="hold"/>
                                        <p:tgtEl>
                                          <p:spTgt spid="22"/>
                                        </p:tgtEl>
                                        <p:attrNameLst>
                                          <p:attrName>ppt_w</p:attrName>
                                        </p:attrNameLst>
                                      </p:cBhvr>
                                      <p:tavLst>
                                        <p:tav tm="0">
                                          <p:val>
                                            <p:fltVal val="0"/>
                                          </p:val>
                                        </p:tav>
                                        <p:tav tm="100000">
                                          <p:val>
                                            <p:strVal val="#ppt_w"/>
                                          </p:val>
                                        </p:tav>
                                      </p:tavLst>
                                    </p:anim>
                                  </p:childTnLst>
                                </p:cTn>
                              </p:par>
                              <p:par>
                                <p:cTn id="11" presetID="35"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250"/>
                                        <p:tgtEl>
                                          <p:spTgt spid="20"/>
                                        </p:tgtEl>
                                      </p:cBhvr>
                                    </p:animEffect>
                                    <p:anim calcmode="lin" valueType="num">
                                      <p:cBhvr>
                                        <p:cTn id="14" dur="250" fill="hold"/>
                                        <p:tgtEl>
                                          <p:spTgt spid="20"/>
                                        </p:tgtEl>
                                        <p:attrNameLst>
                                          <p:attrName>style.rotation</p:attrName>
                                        </p:attrNameLst>
                                      </p:cBhvr>
                                      <p:tavLst>
                                        <p:tav tm="0">
                                          <p:val>
                                            <p:fltVal val="720"/>
                                          </p:val>
                                        </p:tav>
                                        <p:tav tm="100000">
                                          <p:val>
                                            <p:fltVal val="0"/>
                                          </p:val>
                                        </p:tav>
                                      </p:tavLst>
                                    </p:anim>
                                    <p:anim calcmode="lin" valueType="num">
                                      <p:cBhvr>
                                        <p:cTn id="15" dur="250" fill="hold"/>
                                        <p:tgtEl>
                                          <p:spTgt spid="20"/>
                                        </p:tgtEl>
                                        <p:attrNameLst>
                                          <p:attrName>ppt_h</p:attrName>
                                        </p:attrNameLst>
                                      </p:cBhvr>
                                      <p:tavLst>
                                        <p:tav tm="0">
                                          <p:val>
                                            <p:fltVal val="0"/>
                                          </p:val>
                                        </p:tav>
                                        <p:tav tm="100000">
                                          <p:val>
                                            <p:strVal val="#ppt_h"/>
                                          </p:val>
                                        </p:tav>
                                      </p:tavLst>
                                    </p:anim>
                                    <p:anim calcmode="lin" valueType="num">
                                      <p:cBhvr>
                                        <p:cTn id="16" dur="250" fill="hold"/>
                                        <p:tgtEl>
                                          <p:spTgt spid="20"/>
                                        </p:tgtEl>
                                        <p:attrNameLst>
                                          <p:attrName>ppt_w</p:attrName>
                                        </p:attrNameLst>
                                      </p:cBhvr>
                                      <p:tavLst>
                                        <p:tav tm="0">
                                          <p:val>
                                            <p:fltVal val="0"/>
                                          </p:val>
                                        </p:tav>
                                        <p:tav tm="100000">
                                          <p:val>
                                            <p:strVal val="#ppt_w"/>
                                          </p:val>
                                        </p:tav>
                                      </p:tavLst>
                                    </p:anim>
                                  </p:childTnLst>
                                </p:cTn>
                              </p:par>
                              <p:par>
                                <p:cTn id="17" presetID="35" presetClass="entr" presetSubtype="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250"/>
                                        <p:tgtEl>
                                          <p:spTgt spid="18"/>
                                        </p:tgtEl>
                                      </p:cBhvr>
                                    </p:animEffect>
                                    <p:anim calcmode="lin" valueType="num">
                                      <p:cBhvr>
                                        <p:cTn id="20" dur="250" fill="hold"/>
                                        <p:tgtEl>
                                          <p:spTgt spid="18"/>
                                        </p:tgtEl>
                                        <p:attrNameLst>
                                          <p:attrName>style.rotation</p:attrName>
                                        </p:attrNameLst>
                                      </p:cBhvr>
                                      <p:tavLst>
                                        <p:tav tm="0">
                                          <p:val>
                                            <p:fltVal val="720"/>
                                          </p:val>
                                        </p:tav>
                                        <p:tav tm="100000">
                                          <p:val>
                                            <p:fltVal val="0"/>
                                          </p:val>
                                        </p:tav>
                                      </p:tavLst>
                                    </p:anim>
                                    <p:anim calcmode="lin" valueType="num">
                                      <p:cBhvr>
                                        <p:cTn id="21" dur="250" fill="hold"/>
                                        <p:tgtEl>
                                          <p:spTgt spid="18"/>
                                        </p:tgtEl>
                                        <p:attrNameLst>
                                          <p:attrName>ppt_h</p:attrName>
                                        </p:attrNameLst>
                                      </p:cBhvr>
                                      <p:tavLst>
                                        <p:tav tm="0">
                                          <p:val>
                                            <p:fltVal val="0"/>
                                          </p:val>
                                        </p:tav>
                                        <p:tav tm="100000">
                                          <p:val>
                                            <p:strVal val="#ppt_h"/>
                                          </p:val>
                                        </p:tav>
                                      </p:tavLst>
                                    </p:anim>
                                    <p:anim calcmode="lin" valueType="num">
                                      <p:cBhvr>
                                        <p:cTn id="22" dur="250" fill="hold"/>
                                        <p:tgtEl>
                                          <p:spTgt spid="18"/>
                                        </p:tgtEl>
                                        <p:attrNameLst>
                                          <p:attrName>ppt_w</p:attrName>
                                        </p:attrNameLst>
                                      </p:cBhvr>
                                      <p:tavLst>
                                        <p:tav tm="0">
                                          <p:val>
                                            <p:fltVal val="0"/>
                                          </p:val>
                                        </p:tav>
                                        <p:tav tm="100000">
                                          <p:val>
                                            <p:strVal val="#ppt_w"/>
                                          </p:val>
                                        </p:tav>
                                      </p:tavLst>
                                    </p:anim>
                                  </p:childTnLst>
                                </p:cTn>
                              </p:par>
                              <p:par>
                                <p:cTn id="23" presetID="35"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250"/>
                                        <p:tgtEl>
                                          <p:spTgt spid="14"/>
                                        </p:tgtEl>
                                      </p:cBhvr>
                                    </p:animEffect>
                                    <p:anim calcmode="lin" valueType="num">
                                      <p:cBhvr>
                                        <p:cTn id="26" dur="250" fill="hold"/>
                                        <p:tgtEl>
                                          <p:spTgt spid="14"/>
                                        </p:tgtEl>
                                        <p:attrNameLst>
                                          <p:attrName>style.rotation</p:attrName>
                                        </p:attrNameLst>
                                      </p:cBhvr>
                                      <p:tavLst>
                                        <p:tav tm="0">
                                          <p:val>
                                            <p:fltVal val="720"/>
                                          </p:val>
                                        </p:tav>
                                        <p:tav tm="100000">
                                          <p:val>
                                            <p:fltVal val="0"/>
                                          </p:val>
                                        </p:tav>
                                      </p:tavLst>
                                    </p:anim>
                                    <p:anim calcmode="lin" valueType="num">
                                      <p:cBhvr>
                                        <p:cTn id="27" dur="250" fill="hold"/>
                                        <p:tgtEl>
                                          <p:spTgt spid="14"/>
                                        </p:tgtEl>
                                        <p:attrNameLst>
                                          <p:attrName>ppt_h</p:attrName>
                                        </p:attrNameLst>
                                      </p:cBhvr>
                                      <p:tavLst>
                                        <p:tav tm="0">
                                          <p:val>
                                            <p:fltVal val="0"/>
                                          </p:val>
                                        </p:tav>
                                        <p:tav tm="100000">
                                          <p:val>
                                            <p:strVal val="#ppt_h"/>
                                          </p:val>
                                        </p:tav>
                                      </p:tavLst>
                                    </p:anim>
                                    <p:anim calcmode="lin" valueType="num">
                                      <p:cBhvr>
                                        <p:cTn id="28" dur="250" fill="hold"/>
                                        <p:tgtEl>
                                          <p:spTgt spid="14"/>
                                        </p:tgtEl>
                                        <p:attrNameLst>
                                          <p:attrName>ppt_w</p:attrName>
                                        </p:attrNameLst>
                                      </p:cBhvr>
                                      <p:tavLst>
                                        <p:tav tm="0">
                                          <p:val>
                                            <p:fltVal val="0"/>
                                          </p:val>
                                        </p:tav>
                                        <p:tav tm="100000">
                                          <p:val>
                                            <p:strVal val="#ppt_w"/>
                                          </p:val>
                                        </p:tav>
                                      </p:tavLst>
                                    </p:anim>
                                  </p:childTnLst>
                                </p:cTn>
                              </p:par>
                              <p:par>
                                <p:cTn id="29" presetID="35" presetClass="entr" presetSubtype="0"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250"/>
                                        <p:tgtEl>
                                          <p:spTgt spid="10"/>
                                        </p:tgtEl>
                                      </p:cBhvr>
                                    </p:animEffect>
                                    <p:anim calcmode="lin" valueType="num">
                                      <p:cBhvr>
                                        <p:cTn id="32" dur="250" fill="hold"/>
                                        <p:tgtEl>
                                          <p:spTgt spid="10"/>
                                        </p:tgtEl>
                                        <p:attrNameLst>
                                          <p:attrName>style.rotation</p:attrName>
                                        </p:attrNameLst>
                                      </p:cBhvr>
                                      <p:tavLst>
                                        <p:tav tm="0">
                                          <p:val>
                                            <p:fltVal val="720"/>
                                          </p:val>
                                        </p:tav>
                                        <p:tav tm="100000">
                                          <p:val>
                                            <p:fltVal val="0"/>
                                          </p:val>
                                        </p:tav>
                                      </p:tavLst>
                                    </p:anim>
                                    <p:anim calcmode="lin" valueType="num">
                                      <p:cBhvr>
                                        <p:cTn id="33" dur="250" fill="hold"/>
                                        <p:tgtEl>
                                          <p:spTgt spid="10"/>
                                        </p:tgtEl>
                                        <p:attrNameLst>
                                          <p:attrName>ppt_h</p:attrName>
                                        </p:attrNameLst>
                                      </p:cBhvr>
                                      <p:tavLst>
                                        <p:tav tm="0">
                                          <p:val>
                                            <p:fltVal val="0"/>
                                          </p:val>
                                        </p:tav>
                                        <p:tav tm="100000">
                                          <p:val>
                                            <p:strVal val="#ppt_h"/>
                                          </p:val>
                                        </p:tav>
                                      </p:tavLst>
                                    </p:anim>
                                    <p:anim calcmode="lin" valueType="num">
                                      <p:cBhvr>
                                        <p:cTn id="34" dur="250" fill="hold"/>
                                        <p:tgtEl>
                                          <p:spTgt spid="10"/>
                                        </p:tgtEl>
                                        <p:attrNameLst>
                                          <p:attrName>ppt_w</p:attrName>
                                        </p:attrNameLst>
                                      </p:cBhvr>
                                      <p:tavLst>
                                        <p:tav tm="0">
                                          <p:val>
                                            <p:fltVal val="0"/>
                                          </p:val>
                                        </p:tav>
                                        <p:tav tm="100000">
                                          <p:val>
                                            <p:strVal val="#ppt_w"/>
                                          </p:val>
                                        </p:tav>
                                      </p:tavLst>
                                    </p:anim>
                                  </p:childTnLst>
                                </p:cTn>
                              </p:par>
                              <p:par>
                                <p:cTn id="35" presetID="35" presetClass="entr" presetSubtype="0" fill="hold" nodeType="with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250"/>
                                        <p:tgtEl>
                                          <p:spTgt spid="7"/>
                                        </p:tgtEl>
                                      </p:cBhvr>
                                    </p:animEffect>
                                    <p:anim calcmode="lin" valueType="num">
                                      <p:cBhvr>
                                        <p:cTn id="38" dur="250" fill="hold"/>
                                        <p:tgtEl>
                                          <p:spTgt spid="7"/>
                                        </p:tgtEl>
                                        <p:attrNameLst>
                                          <p:attrName>style.rotation</p:attrName>
                                        </p:attrNameLst>
                                      </p:cBhvr>
                                      <p:tavLst>
                                        <p:tav tm="0">
                                          <p:val>
                                            <p:fltVal val="720"/>
                                          </p:val>
                                        </p:tav>
                                        <p:tav tm="100000">
                                          <p:val>
                                            <p:fltVal val="0"/>
                                          </p:val>
                                        </p:tav>
                                      </p:tavLst>
                                    </p:anim>
                                    <p:anim calcmode="lin" valueType="num">
                                      <p:cBhvr>
                                        <p:cTn id="39" dur="250" fill="hold"/>
                                        <p:tgtEl>
                                          <p:spTgt spid="7"/>
                                        </p:tgtEl>
                                        <p:attrNameLst>
                                          <p:attrName>ppt_h</p:attrName>
                                        </p:attrNameLst>
                                      </p:cBhvr>
                                      <p:tavLst>
                                        <p:tav tm="0">
                                          <p:val>
                                            <p:fltVal val="0"/>
                                          </p:val>
                                        </p:tav>
                                        <p:tav tm="100000">
                                          <p:val>
                                            <p:strVal val="#ppt_h"/>
                                          </p:val>
                                        </p:tav>
                                      </p:tavLst>
                                    </p:anim>
                                    <p:anim calcmode="lin" valueType="num">
                                      <p:cBhvr>
                                        <p:cTn id="40" dur="250" fill="hold"/>
                                        <p:tgtEl>
                                          <p:spTgt spid="7"/>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A53EE-B210-4EA1-8B79-CDDD5EB0678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8AECAB3-947C-4416-B1F4-C8DAA24DFB0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C1DD829-5A14-4220-94DF-46048D060A6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17825A1-F392-48D7-8EF2-E6CD63EB8E32}"/>
              </a:ext>
            </a:extLst>
          </p:cNvPr>
          <p:cNvSpPr>
            <a:spLocks noGrp="1"/>
          </p:cNvSpPr>
          <p:nvPr>
            <p:ph type="dt" sz="half" idx="10"/>
          </p:nvPr>
        </p:nvSpPr>
        <p:spPr>
          <a:xfrm>
            <a:off x="838200" y="6356350"/>
            <a:ext cx="2743200" cy="365125"/>
          </a:xfrm>
          <a:prstGeom prst="rect">
            <a:avLst/>
          </a:prstGeom>
        </p:spPr>
        <p:txBody>
          <a:bodyPr/>
          <a:lstStyle/>
          <a:p>
            <a:fld id="{B4317CC5-F209-4763-91E7-49A03ABE5E79}" type="datetimeFigureOut">
              <a:rPr lang="en-GB" smtClean="0"/>
              <a:t>20/12/2024</a:t>
            </a:fld>
            <a:endParaRPr lang="en-GB" dirty="0"/>
          </a:p>
        </p:txBody>
      </p:sp>
      <p:sp>
        <p:nvSpPr>
          <p:cNvPr id="6" name="Footer Placeholder 5">
            <a:extLst>
              <a:ext uri="{FF2B5EF4-FFF2-40B4-BE49-F238E27FC236}">
                <a16:creationId xmlns:a16="http://schemas.microsoft.com/office/drawing/2014/main" id="{182F9287-9A21-4D42-B3E8-E0CD91AB7096}"/>
              </a:ext>
            </a:extLst>
          </p:cNvPr>
          <p:cNvSpPr>
            <a:spLocks noGrp="1"/>
          </p:cNvSpPr>
          <p:nvPr>
            <p:ph type="ftr" sz="quarter" idx="11"/>
          </p:nvPr>
        </p:nvSpPr>
        <p:spPr>
          <a:xfrm>
            <a:off x="4038600" y="6356350"/>
            <a:ext cx="4114800" cy="365125"/>
          </a:xfrm>
          <a:prstGeom prst="rect">
            <a:avLst/>
          </a:prstGeom>
        </p:spPr>
        <p:txBody>
          <a:bodyPr/>
          <a:lstStyle/>
          <a:p>
            <a:endParaRPr lang="en-GB" dirty="0"/>
          </a:p>
        </p:txBody>
      </p:sp>
      <p:sp>
        <p:nvSpPr>
          <p:cNvPr id="7" name="Slide Number Placeholder 6">
            <a:extLst>
              <a:ext uri="{FF2B5EF4-FFF2-40B4-BE49-F238E27FC236}">
                <a16:creationId xmlns:a16="http://schemas.microsoft.com/office/drawing/2014/main" id="{9186D081-5D85-4AE5-8088-F507E0AB3D06}"/>
              </a:ext>
            </a:extLst>
          </p:cNvPr>
          <p:cNvSpPr>
            <a:spLocks noGrp="1"/>
          </p:cNvSpPr>
          <p:nvPr>
            <p:ph type="sldNum" sz="quarter" idx="12"/>
          </p:nvPr>
        </p:nvSpPr>
        <p:spPr>
          <a:xfrm>
            <a:off x="8610600" y="6356350"/>
            <a:ext cx="2743200" cy="365125"/>
          </a:xfrm>
          <a:prstGeom prst="rect">
            <a:avLst/>
          </a:prstGeom>
        </p:spPr>
        <p:txBody>
          <a:bodyPr/>
          <a:lstStyle/>
          <a:p>
            <a:fld id="{7B08E9E4-25C2-4C7F-B2EA-6CFBE996652A}" type="slidenum">
              <a:rPr lang="en-GB" smtClean="0"/>
              <a:t>‹#›</a:t>
            </a:fld>
            <a:endParaRPr lang="en-GB" dirty="0"/>
          </a:p>
        </p:txBody>
      </p:sp>
    </p:spTree>
    <p:extLst>
      <p:ext uri="{BB962C8B-B14F-4D97-AF65-F5344CB8AC3E}">
        <p14:creationId xmlns:p14="http://schemas.microsoft.com/office/powerpoint/2010/main" val="33325470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B0CEF-07B4-4A44-A3D9-C02CF42E9D6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2C3CCAB-25E1-4593-9C61-57B96CF3A97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0A8289D-E068-4053-887F-3EDDF0D84E8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5233AF7-6C77-4478-9682-67633054319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9800538-B6F5-46D4-8DBE-48F3DD60C68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860D3A3-4A5B-4BAA-A766-EE62C9189140}"/>
              </a:ext>
            </a:extLst>
          </p:cNvPr>
          <p:cNvSpPr>
            <a:spLocks noGrp="1"/>
          </p:cNvSpPr>
          <p:nvPr>
            <p:ph type="dt" sz="half" idx="10"/>
          </p:nvPr>
        </p:nvSpPr>
        <p:spPr>
          <a:xfrm>
            <a:off x="838200" y="6356350"/>
            <a:ext cx="2743200" cy="365125"/>
          </a:xfrm>
          <a:prstGeom prst="rect">
            <a:avLst/>
          </a:prstGeom>
        </p:spPr>
        <p:txBody>
          <a:bodyPr/>
          <a:lstStyle/>
          <a:p>
            <a:fld id="{B4317CC5-F209-4763-91E7-49A03ABE5E79}" type="datetimeFigureOut">
              <a:rPr lang="en-GB" smtClean="0"/>
              <a:t>20/12/2024</a:t>
            </a:fld>
            <a:endParaRPr lang="en-GB" dirty="0"/>
          </a:p>
        </p:txBody>
      </p:sp>
      <p:sp>
        <p:nvSpPr>
          <p:cNvPr id="8" name="Footer Placeholder 7">
            <a:extLst>
              <a:ext uri="{FF2B5EF4-FFF2-40B4-BE49-F238E27FC236}">
                <a16:creationId xmlns:a16="http://schemas.microsoft.com/office/drawing/2014/main" id="{4F27BABE-389C-48DB-978B-C2A46557CD44}"/>
              </a:ext>
            </a:extLst>
          </p:cNvPr>
          <p:cNvSpPr>
            <a:spLocks noGrp="1"/>
          </p:cNvSpPr>
          <p:nvPr>
            <p:ph type="ftr" sz="quarter" idx="11"/>
          </p:nvPr>
        </p:nvSpPr>
        <p:spPr>
          <a:xfrm>
            <a:off x="4038600" y="6356350"/>
            <a:ext cx="4114800" cy="365125"/>
          </a:xfrm>
          <a:prstGeom prst="rect">
            <a:avLst/>
          </a:prstGeom>
        </p:spPr>
        <p:txBody>
          <a:bodyPr/>
          <a:lstStyle/>
          <a:p>
            <a:endParaRPr lang="en-GB" dirty="0"/>
          </a:p>
        </p:txBody>
      </p:sp>
      <p:sp>
        <p:nvSpPr>
          <p:cNvPr id="9" name="Slide Number Placeholder 8">
            <a:extLst>
              <a:ext uri="{FF2B5EF4-FFF2-40B4-BE49-F238E27FC236}">
                <a16:creationId xmlns:a16="http://schemas.microsoft.com/office/drawing/2014/main" id="{48A749A6-D51F-4290-9E43-8D8D5E43226D}"/>
              </a:ext>
            </a:extLst>
          </p:cNvPr>
          <p:cNvSpPr>
            <a:spLocks noGrp="1"/>
          </p:cNvSpPr>
          <p:nvPr>
            <p:ph type="sldNum" sz="quarter" idx="12"/>
          </p:nvPr>
        </p:nvSpPr>
        <p:spPr>
          <a:xfrm>
            <a:off x="8610600" y="6356350"/>
            <a:ext cx="2743200" cy="365125"/>
          </a:xfrm>
          <a:prstGeom prst="rect">
            <a:avLst/>
          </a:prstGeom>
        </p:spPr>
        <p:txBody>
          <a:bodyPr/>
          <a:lstStyle/>
          <a:p>
            <a:fld id="{7B08E9E4-25C2-4C7F-B2EA-6CFBE996652A}" type="slidenum">
              <a:rPr lang="en-GB" smtClean="0"/>
              <a:t>‹#›</a:t>
            </a:fld>
            <a:endParaRPr lang="en-GB" dirty="0"/>
          </a:p>
        </p:txBody>
      </p:sp>
    </p:spTree>
    <p:extLst>
      <p:ext uri="{BB962C8B-B14F-4D97-AF65-F5344CB8AC3E}">
        <p14:creationId xmlns:p14="http://schemas.microsoft.com/office/powerpoint/2010/main" val="28533837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B4996-A35C-44DA-BE27-7B1593894BE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947319A-01CA-4966-AF2B-E0C55E567946}"/>
              </a:ext>
            </a:extLst>
          </p:cNvPr>
          <p:cNvSpPr>
            <a:spLocks noGrp="1"/>
          </p:cNvSpPr>
          <p:nvPr>
            <p:ph type="dt" sz="half" idx="10"/>
          </p:nvPr>
        </p:nvSpPr>
        <p:spPr>
          <a:xfrm>
            <a:off x="838200" y="6356350"/>
            <a:ext cx="2743200" cy="365125"/>
          </a:xfrm>
          <a:prstGeom prst="rect">
            <a:avLst/>
          </a:prstGeom>
        </p:spPr>
        <p:txBody>
          <a:bodyPr/>
          <a:lstStyle/>
          <a:p>
            <a:fld id="{B4317CC5-F209-4763-91E7-49A03ABE5E79}" type="datetimeFigureOut">
              <a:rPr lang="en-GB" smtClean="0"/>
              <a:t>20/12/2024</a:t>
            </a:fld>
            <a:endParaRPr lang="en-GB" dirty="0"/>
          </a:p>
        </p:txBody>
      </p:sp>
      <p:sp>
        <p:nvSpPr>
          <p:cNvPr id="4" name="Footer Placeholder 3">
            <a:extLst>
              <a:ext uri="{FF2B5EF4-FFF2-40B4-BE49-F238E27FC236}">
                <a16:creationId xmlns:a16="http://schemas.microsoft.com/office/drawing/2014/main" id="{7098D905-038B-469F-B422-0770B2BAEE22}"/>
              </a:ext>
            </a:extLst>
          </p:cNvPr>
          <p:cNvSpPr>
            <a:spLocks noGrp="1"/>
          </p:cNvSpPr>
          <p:nvPr>
            <p:ph type="ftr" sz="quarter" idx="11"/>
          </p:nvPr>
        </p:nvSpPr>
        <p:spPr>
          <a:xfrm>
            <a:off x="4038600" y="6356350"/>
            <a:ext cx="4114800" cy="365125"/>
          </a:xfrm>
          <a:prstGeom prst="rect">
            <a:avLst/>
          </a:prstGeom>
        </p:spPr>
        <p:txBody>
          <a:bodyPr/>
          <a:lstStyle/>
          <a:p>
            <a:endParaRPr lang="en-GB" dirty="0"/>
          </a:p>
        </p:txBody>
      </p:sp>
      <p:sp>
        <p:nvSpPr>
          <p:cNvPr id="5" name="Slide Number Placeholder 4">
            <a:extLst>
              <a:ext uri="{FF2B5EF4-FFF2-40B4-BE49-F238E27FC236}">
                <a16:creationId xmlns:a16="http://schemas.microsoft.com/office/drawing/2014/main" id="{1318B6EE-A2FA-4F72-A947-23EF64C8CDCC}"/>
              </a:ext>
            </a:extLst>
          </p:cNvPr>
          <p:cNvSpPr>
            <a:spLocks noGrp="1"/>
          </p:cNvSpPr>
          <p:nvPr>
            <p:ph type="sldNum" sz="quarter" idx="12"/>
          </p:nvPr>
        </p:nvSpPr>
        <p:spPr>
          <a:xfrm>
            <a:off x="8610600" y="6356350"/>
            <a:ext cx="2743200" cy="365125"/>
          </a:xfrm>
          <a:prstGeom prst="rect">
            <a:avLst/>
          </a:prstGeom>
        </p:spPr>
        <p:txBody>
          <a:bodyPr/>
          <a:lstStyle/>
          <a:p>
            <a:fld id="{7B08E9E4-25C2-4C7F-B2EA-6CFBE996652A}" type="slidenum">
              <a:rPr lang="en-GB" smtClean="0"/>
              <a:t>‹#›</a:t>
            </a:fld>
            <a:endParaRPr lang="en-GB" dirty="0"/>
          </a:p>
        </p:txBody>
      </p:sp>
    </p:spTree>
    <p:extLst>
      <p:ext uri="{BB962C8B-B14F-4D97-AF65-F5344CB8AC3E}">
        <p14:creationId xmlns:p14="http://schemas.microsoft.com/office/powerpoint/2010/main" val="10565142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A40EC71-69D4-44A2-8D19-0F58B4E4E4E1}"/>
              </a:ext>
            </a:extLst>
          </p:cNvPr>
          <p:cNvSpPr>
            <a:spLocks noGrp="1"/>
          </p:cNvSpPr>
          <p:nvPr>
            <p:ph type="title"/>
          </p:nvPr>
        </p:nvSpPr>
        <p:spPr>
          <a:xfrm>
            <a:off x="838200" y="268140"/>
            <a:ext cx="10515600" cy="743239"/>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CE94AEF-FB36-465A-9B16-964377679375}"/>
              </a:ext>
            </a:extLst>
          </p:cNvPr>
          <p:cNvSpPr>
            <a:spLocks noGrp="1"/>
          </p:cNvSpPr>
          <p:nvPr>
            <p:ph type="body" idx="1"/>
          </p:nvPr>
        </p:nvSpPr>
        <p:spPr>
          <a:xfrm>
            <a:off x="838200" y="1108364"/>
            <a:ext cx="10515600" cy="4659995"/>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7" name="Picture 6">
            <a:extLst>
              <a:ext uri="{FF2B5EF4-FFF2-40B4-BE49-F238E27FC236}">
                <a16:creationId xmlns:a16="http://schemas.microsoft.com/office/drawing/2014/main" id="{803F32D2-2B0F-4366-AE19-7E8A62BF4F5C}"/>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401783" y="5768359"/>
            <a:ext cx="3435927" cy="937245"/>
          </a:xfrm>
          <a:prstGeom prst="rect">
            <a:avLst/>
          </a:prstGeom>
        </p:spPr>
      </p:pic>
      <p:sp>
        <p:nvSpPr>
          <p:cNvPr id="8" name="Slide Number Placeholder 6">
            <a:extLst>
              <a:ext uri="{FF2B5EF4-FFF2-40B4-BE49-F238E27FC236}">
                <a16:creationId xmlns:a16="http://schemas.microsoft.com/office/drawing/2014/main" id="{ECA2C2EB-6644-4E2B-8DA4-3E3605C0FA70}"/>
              </a:ext>
            </a:extLst>
          </p:cNvPr>
          <p:cNvSpPr>
            <a:spLocks noGrp="1"/>
          </p:cNvSpPr>
          <p:nvPr>
            <p:ph type="sldNum" sz="quarter" idx="4"/>
          </p:nvPr>
        </p:nvSpPr>
        <p:spPr>
          <a:xfrm>
            <a:off x="10418618" y="5865344"/>
            <a:ext cx="935182" cy="856131"/>
          </a:xfrm>
          <a:prstGeom prst="rect">
            <a:avLst/>
          </a:prstGeom>
        </p:spPr>
        <p:txBody>
          <a:bodyPr/>
          <a:lstStyle>
            <a:lvl1pPr algn="r">
              <a:defRPr sz="3200">
                <a:solidFill>
                  <a:srgbClr val="48225C"/>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7B08E9E4-25C2-4C7F-B2EA-6CFBE996652A}" type="slidenum">
              <a:rPr lang="en-GB" smtClean="0"/>
              <a:pPr/>
              <a:t>‹#›</a:t>
            </a:fld>
            <a:endParaRPr lang="en-GB" dirty="0"/>
          </a:p>
        </p:txBody>
      </p:sp>
    </p:spTree>
    <p:extLst>
      <p:ext uri="{BB962C8B-B14F-4D97-AF65-F5344CB8AC3E}">
        <p14:creationId xmlns:p14="http://schemas.microsoft.com/office/powerpoint/2010/main" val="6033744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3" r:id="rId3"/>
    <p:sldLayoutId id="2147483661" r:id="rId4"/>
    <p:sldLayoutId id="2147483651" r:id="rId5"/>
    <p:sldLayoutId id="2147483662"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Lst>
  <p:txStyles>
    <p:titleStyle>
      <a:lvl1pPr algn="l" defTabSz="914400" rtl="0" eaLnBrk="1" latinLnBrk="0" hangingPunct="1">
        <a:lnSpc>
          <a:spcPct val="90000"/>
        </a:lnSpc>
        <a:spcBef>
          <a:spcPct val="0"/>
        </a:spcBef>
        <a:buNone/>
        <a:defRPr sz="4400" kern="1200">
          <a:solidFill>
            <a:srgbClr val="48225C"/>
          </a:solidFill>
          <a:latin typeface="Ebrima" panose="02000000000000000000" pitchFamily="2" charset="0"/>
          <a:ea typeface="Ebrima" panose="02000000000000000000" pitchFamily="2" charset="0"/>
          <a:cs typeface="Ebrima" panose="02000000000000000000" pitchFamily="2"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48225C"/>
          </a:solidFill>
          <a:latin typeface="Ebrima" panose="02000000000000000000" pitchFamily="2" charset="0"/>
          <a:ea typeface="Ebrima" panose="02000000000000000000" pitchFamily="2" charset="0"/>
          <a:cs typeface="Ebrima" panose="020000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8225C"/>
          </a:solidFill>
          <a:latin typeface="Ebrima" panose="02000000000000000000" pitchFamily="2" charset="0"/>
          <a:ea typeface="Ebrima" panose="02000000000000000000" pitchFamily="2" charset="0"/>
          <a:cs typeface="Ebrima" panose="020000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8225C"/>
          </a:solidFill>
          <a:latin typeface="Ebrima" panose="02000000000000000000" pitchFamily="2" charset="0"/>
          <a:ea typeface="Ebrima" panose="02000000000000000000" pitchFamily="2" charset="0"/>
          <a:cs typeface="Ebrima" panose="020000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8225C"/>
          </a:solidFill>
          <a:latin typeface="Ebrima" panose="02000000000000000000" pitchFamily="2" charset="0"/>
          <a:ea typeface="Ebrima" panose="02000000000000000000" pitchFamily="2" charset="0"/>
          <a:cs typeface="Ebrima" panose="020000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8225C"/>
          </a:solidFill>
          <a:latin typeface="Ebrima" panose="02000000000000000000" pitchFamily="2" charset="0"/>
          <a:ea typeface="Ebrima" panose="02000000000000000000" pitchFamily="2" charset="0"/>
          <a:cs typeface="Ebrima"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41902-D443-4F51-9F06-4D522F1CBFC9}"/>
              </a:ext>
            </a:extLst>
          </p:cNvPr>
          <p:cNvSpPr>
            <a:spLocks noGrp="1"/>
          </p:cNvSpPr>
          <p:nvPr>
            <p:ph type="ctrTitle"/>
          </p:nvPr>
        </p:nvSpPr>
        <p:spPr>
          <a:xfrm>
            <a:off x="1347952" y="1394506"/>
            <a:ext cx="9496097" cy="2387600"/>
          </a:xfrm>
        </p:spPr>
        <p:txBody>
          <a:bodyPr/>
          <a:lstStyle/>
          <a:p>
            <a:r>
              <a:rPr lang="en-GB" dirty="0">
                <a:latin typeface="Tondo" panose="020F0503020202020204" pitchFamily="34" charset="0"/>
              </a:rPr>
              <a:t>domestic abuse</a:t>
            </a:r>
          </a:p>
        </p:txBody>
      </p:sp>
      <p:sp>
        <p:nvSpPr>
          <p:cNvPr id="4" name="Subtitle 3">
            <a:extLst>
              <a:ext uri="{FF2B5EF4-FFF2-40B4-BE49-F238E27FC236}">
                <a16:creationId xmlns:a16="http://schemas.microsoft.com/office/drawing/2014/main" id="{DC15685F-612B-42E9-A713-8E0EE6A00CAA}"/>
              </a:ext>
            </a:extLst>
          </p:cNvPr>
          <p:cNvSpPr>
            <a:spLocks noGrp="1"/>
          </p:cNvSpPr>
          <p:nvPr>
            <p:ph type="subTitle" idx="1"/>
          </p:nvPr>
        </p:nvSpPr>
        <p:spPr>
          <a:xfrm>
            <a:off x="1524000" y="4160242"/>
            <a:ext cx="9144000" cy="1049706"/>
          </a:xfrm>
        </p:spPr>
        <p:txBody>
          <a:bodyPr>
            <a:normAutofit/>
          </a:bodyPr>
          <a:lstStyle/>
          <a:p>
            <a:r>
              <a:rPr lang="en-GB" dirty="0">
                <a:latin typeface="Tondo" panose="020F0503020202020204" pitchFamily="34" charset="0"/>
              </a:rPr>
              <a:t>safeguarding children refresher</a:t>
            </a:r>
          </a:p>
        </p:txBody>
      </p:sp>
    </p:spTree>
    <p:extLst>
      <p:ext uri="{BB962C8B-B14F-4D97-AF65-F5344CB8AC3E}">
        <p14:creationId xmlns:p14="http://schemas.microsoft.com/office/powerpoint/2010/main" val="7781367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55EA107-EC6A-4875-9757-248634FCF173}"/>
              </a:ext>
            </a:extLst>
          </p:cNvPr>
          <p:cNvSpPr>
            <a:spLocks noGrp="1"/>
          </p:cNvSpPr>
          <p:nvPr>
            <p:ph idx="1"/>
          </p:nvPr>
        </p:nvSpPr>
        <p:spPr>
          <a:xfrm>
            <a:off x="403200" y="1302323"/>
            <a:ext cx="5692800" cy="4466036"/>
          </a:xfrm>
        </p:spPr>
        <p:txBody>
          <a:bodyPr>
            <a:normAutofit lnSpcReduction="10000"/>
          </a:bodyPr>
          <a:lstStyle/>
          <a:p>
            <a:pPr>
              <a:lnSpc>
                <a:spcPct val="124000"/>
              </a:lnSpc>
              <a:buClr>
                <a:srgbClr val="EF4480"/>
              </a:buClr>
            </a:pPr>
            <a:r>
              <a:rPr lang="en-GB" sz="3000" dirty="0">
                <a:latin typeface="Tondo" panose="020F0503020202020204" pitchFamily="34" charset="0"/>
              </a:rPr>
              <a:t>wary of adults</a:t>
            </a:r>
          </a:p>
          <a:p>
            <a:pPr>
              <a:lnSpc>
                <a:spcPct val="124000"/>
              </a:lnSpc>
              <a:buClr>
                <a:srgbClr val="EF4480"/>
              </a:buClr>
            </a:pPr>
            <a:r>
              <a:rPr lang="en-GB" sz="3000" dirty="0">
                <a:latin typeface="Tondo" panose="020F0503020202020204" pitchFamily="34" charset="0"/>
              </a:rPr>
              <a:t>aggression, acting out witnessed events</a:t>
            </a:r>
          </a:p>
          <a:p>
            <a:pPr>
              <a:lnSpc>
                <a:spcPct val="124000"/>
              </a:lnSpc>
              <a:buClr>
                <a:srgbClr val="EF4480"/>
              </a:buClr>
            </a:pPr>
            <a:r>
              <a:rPr lang="en-GB" sz="3000" dirty="0">
                <a:latin typeface="Tondo" panose="020F0503020202020204" pitchFamily="34" charset="0"/>
              </a:rPr>
              <a:t>difficulty concentrating</a:t>
            </a:r>
          </a:p>
          <a:p>
            <a:pPr>
              <a:lnSpc>
                <a:spcPct val="124000"/>
              </a:lnSpc>
              <a:buClr>
                <a:srgbClr val="EF4480"/>
              </a:buClr>
            </a:pPr>
            <a:r>
              <a:rPr lang="en-GB" sz="3000" dirty="0">
                <a:latin typeface="Tondo" panose="020F0503020202020204" pitchFamily="34" charset="0"/>
              </a:rPr>
              <a:t>difficulty developing relationships</a:t>
            </a:r>
          </a:p>
          <a:p>
            <a:pPr>
              <a:lnSpc>
                <a:spcPct val="124000"/>
              </a:lnSpc>
              <a:buClr>
                <a:srgbClr val="EF4480"/>
              </a:buClr>
            </a:pPr>
            <a:r>
              <a:rPr lang="en-GB" sz="3000" dirty="0">
                <a:latin typeface="Tondo" panose="020F0503020202020204" pitchFamily="34" charset="0"/>
              </a:rPr>
              <a:t>eating disorders</a:t>
            </a:r>
          </a:p>
          <a:p>
            <a:pPr marL="0" indent="0">
              <a:buNone/>
            </a:pPr>
            <a:endParaRPr lang="en-GB" dirty="0"/>
          </a:p>
        </p:txBody>
      </p:sp>
      <p:sp>
        <p:nvSpPr>
          <p:cNvPr id="4" name="Title 1">
            <a:extLst>
              <a:ext uri="{FF2B5EF4-FFF2-40B4-BE49-F238E27FC236}">
                <a16:creationId xmlns:a16="http://schemas.microsoft.com/office/drawing/2014/main" id="{A371DF34-9C56-41D2-95AF-B3A862BB53DF}"/>
              </a:ext>
            </a:extLst>
          </p:cNvPr>
          <p:cNvSpPr txBox="1">
            <a:spLocks/>
          </p:cNvSpPr>
          <p:nvPr/>
        </p:nvSpPr>
        <p:spPr>
          <a:xfrm>
            <a:off x="403200" y="360000"/>
            <a:ext cx="11509758" cy="743239"/>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rgbClr val="48225C"/>
                </a:solidFill>
                <a:latin typeface="Ebrima" panose="02000000000000000000" pitchFamily="2" charset="0"/>
                <a:ea typeface="Ebrima" panose="02000000000000000000" pitchFamily="2" charset="0"/>
                <a:cs typeface="Ebrima" panose="02000000000000000000" pitchFamily="2" charset="0"/>
              </a:defRPr>
            </a:lvl1pPr>
          </a:lstStyle>
          <a:p>
            <a:r>
              <a:rPr lang="en-GB" b="1" dirty="0">
                <a:solidFill>
                  <a:srgbClr val="EF4480"/>
                </a:solidFill>
                <a:latin typeface="Tondo" pitchFamily="34" charset="0"/>
              </a:rPr>
              <a:t>signs</a:t>
            </a:r>
            <a:r>
              <a:rPr lang="en-GB" dirty="0">
                <a:latin typeface="Tondo" pitchFamily="34" charset="0"/>
              </a:rPr>
              <a:t> and </a:t>
            </a:r>
            <a:r>
              <a:rPr lang="en-GB" b="1" dirty="0">
                <a:solidFill>
                  <a:srgbClr val="EF4480"/>
                </a:solidFill>
                <a:latin typeface="Tondo" pitchFamily="34" charset="0"/>
              </a:rPr>
              <a:t>indicators </a:t>
            </a:r>
            <a:r>
              <a:rPr lang="en-GB" dirty="0">
                <a:latin typeface="Tondo" pitchFamily="34" charset="0"/>
              </a:rPr>
              <a:t>(children/young people)</a:t>
            </a:r>
          </a:p>
        </p:txBody>
      </p:sp>
      <p:sp>
        <p:nvSpPr>
          <p:cNvPr id="7" name="Rectangle 6">
            <a:extLst>
              <a:ext uri="{FF2B5EF4-FFF2-40B4-BE49-F238E27FC236}">
                <a16:creationId xmlns:a16="http://schemas.microsoft.com/office/drawing/2014/main" id="{699D50D9-5D3B-4470-B641-5A47FF4D3A49}"/>
              </a:ext>
            </a:extLst>
          </p:cNvPr>
          <p:cNvSpPr/>
          <p:nvPr/>
        </p:nvSpPr>
        <p:spPr>
          <a:xfrm>
            <a:off x="6096000" y="1302322"/>
            <a:ext cx="5816958" cy="4206601"/>
          </a:xfrm>
          <a:prstGeom prst="rect">
            <a:avLst/>
          </a:prstGeom>
        </p:spPr>
        <p:txBody>
          <a:bodyPr wrap="square">
            <a:spAutoFit/>
          </a:bodyPr>
          <a:lstStyle/>
          <a:p>
            <a:pPr marL="269875" indent="-230400">
              <a:lnSpc>
                <a:spcPct val="124000"/>
              </a:lnSpc>
              <a:buClr>
                <a:srgbClr val="EF4480"/>
              </a:buClr>
              <a:buFont typeface="Arial" panose="020B0604020202020204" pitchFamily="34" charset="0"/>
              <a:buChar char="•"/>
            </a:pPr>
            <a:r>
              <a:rPr lang="en-GB" sz="3000" dirty="0">
                <a:solidFill>
                  <a:srgbClr val="48225C"/>
                </a:solidFill>
                <a:latin typeface="Tondo" panose="020F0503020202020204" pitchFamily="34" charset="0"/>
                <a:ea typeface="Ebrima" panose="02000000000000000000" pitchFamily="2" charset="0"/>
                <a:cs typeface="Ebrima" panose="02000000000000000000" pitchFamily="2" charset="0"/>
              </a:rPr>
              <a:t>reduction in attendance and/or attainment</a:t>
            </a:r>
          </a:p>
          <a:p>
            <a:pPr marL="228600" indent="-228600">
              <a:lnSpc>
                <a:spcPct val="104000"/>
              </a:lnSpc>
              <a:spcBef>
                <a:spcPts val="1000"/>
              </a:spcBef>
              <a:buClr>
                <a:srgbClr val="EF4480"/>
              </a:buClr>
              <a:buFont typeface="Arial" panose="020B0604020202020204" pitchFamily="34" charset="0"/>
              <a:buChar char="•"/>
            </a:pPr>
            <a:r>
              <a:rPr lang="en-GB" sz="3000" dirty="0">
                <a:solidFill>
                  <a:srgbClr val="48225C"/>
                </a:solidFill>
                <a:latin typeface="Tondo" panose="020F0503020202020204" pitchFamily="34" charset="0"/>
                <a:ea typeface="Ebrima" panose="02000000000000000000" pitchFamily="2" charset="0"/>
                <a:cs typeface="Ebrima" panose="02000000000000000000" pitchFamily="2" charset="0"/>
              </a:rPr>
              <a:t>low self-esteem, depression or anxiety</a:t>
            </a:r>
          </a:p>
          <a:p>
            <a:pPr marL="228600" indent="-228600">
              <a:lnSpc>
                <a:spcPct val="104000"/>
              </a:lnSpc>
              <a:spcBef>
                <a:spcPts val="1000"/>
              </a:spcBef>
              <a:buClr>
                <a:srgbClr val="EF4480"/>
              </a:buClr>
              <a:buFont typeface="Arial" panose="020B0604020202020204" pitchFamily="34" charset="0"/>
              <a:buChar char="•"/>
            </a:pPr>
            <a:r>
              <a:rPr lang="en-GB" sz="3000" dirty="0">
                <a:solidFill>
                  <a:srgbClr val="48225C"/>
                </a:solidFill>
                <a:latin typeface="Tondo" panose="020F0503020202020204" pitchFamily="34" charset="0"/>
                <a:ea typeface="Ebrima" panose="02000000000000000000" pitchFamily="2" charset="0"/>
                <a:cs typeface="Ebrima" panose="02000000000000000000" pitchFamily="2" charset="0"/>
              </a:rPr>
              <a:t>self-harm</a:t>
            </a:r>
          </a:p>
          <a:p>
            <a:pPr marL="228600" indent="-228600">
              <a:lnSpc>
                <a:spcPct val="104000"/>
              </a:lnSpc>
              <a:spcBef>
                <a:spcPts val="1000"/>
              </a:spcBef>
              <a:buClr>
                <a:srgbClr val="EF4480"/>
              </a:buClr>
              <a:buFont typeface="Arial" panose="020B0604020202020204" pitchFamily="34" charset="0"/>
              <a:buChar char="•"/>
            </a:pPr>
            <a:r>
              <a:rPr lang="en-GB" sz="3000" dirty="0">
                <a:solidFill>
                  <a:srgbClr val="48225C"/>
                </a:solidFill>
                <a:latin typeface="Tondo" panose="020F0503020202020204" pitchFamily="34" charset="0"/>
                <a:ea typeface="Ebrima" panose="02000000000000000000" pitchFamily="2" charset="0"/>
                <a:cs typeface="Ebrima" panose="02000000000000000000" pitchFamily="2" charset="0"/>
              </a:rPr>
              <a:t>substance misuse</a:t>
            </a:r>
          </a:p>
          <a:p>
            <a:pPr marL="228600" indent="-228600">
              <a:lnSpc>
                <a:spcPct val="104000"/>
              </a:lnSpc>
              <a:spcBef>
                <a:spcPts val="1000"/>
              </a:spcBef>
              <a:buClr>
                <a:srgbClr val="EF4480"/>
              </a:buClr>
              <a:buFont typeface="Arial" panose="020B0604020202020204" pitchFamily="34" charset="0"/>
              <a:buChar char="•"/>
            </a:pPr>
            <a:r>
              <a:rPr lang="en-GB" sz="3000" dirty="0">
                <a:solidFill>
                  <a:srgbClr val="48225C"/>
                </a:solidFill>
                <a:latin typeface="Tondo" panose="020F0503020202020204" pitchFamily="34" charset="0"/>
                <a:ea typeface="Ebrima" panose="02000000000000000000" pitchFamily="2" charset="0"/>
                <a:cs typeface="Ebrima" panose="02000000000000000000" pitchFamily="2" charset="0"/>
              </a:rPr>
              <a:t>inappropriate relationships</a:t>
            </a:r>
          </a:p>
        </p:txBody>
      </p:sp>
    </p:spTree>
    <p:extLst>
      <p:ext uri="{BB962C8B-B14F-4D97-AF65-F5344CB8AC3E}">
        <p14:creationId xmlns:p14="http://schemas.microsoft.com/office/powerpoint/2010/main" val="19470771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C8F9D00-FC04-4884-A680-AB61838C00EF}"/>
              </a:ext>
            </a:extLst>
          </p:cNvPr>
          <p:cNvSpPr txBox="1">
            <a:spLocks/>
          </p:cNvSpPr>
          <p:nvPr/>
        </p:nvSpPr>
        <p:spPr>
          <a:xfrm>
            <a:off x="403200" y="360000"/>
            <a:ext cx="10515600" cy="74323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48225C"/>
                </a:solidFill>
                <a:latin typeface="Ebrima" panose="02000000000000000000" pitchFamily="2" charset="0"/>
                <a:ea typeface="Ebrima" panose="02000000000000000000" pitchFamily="2" charset="0"/>
                <a:cs typeface="Ebrima" panose="02000000000000000000" pitchFamily="2" charset="0"/>
              </a:defRPr>
            </a:lvl1pPr>
          </a:lstStyle>
          <a:p>
            <a:r>
              <a:rPr lang="en-GB" dirty="0">
                <a:solidFill>
                  <a:srgbClr val="4A205D"/>
                </a:solidFill>
                <a:latin typeface="Tondo" pitchFamily="34" charset="0"/>
              </a:rPr>
              <a:t>Operation</a:t>
            </a:r>
            <a:r>
              <a:rPr lang="en-GB" b="1" dirty="0">
                <a:solidFill>
                  <a:srgbClr val="EF4480"/>
                </a:solidFill>
                <a:latin typeface="Tondo" pitchFamily="34" charset="0"/>
              </a:rPr>
              <a:t> Encompass</a:t>
            </a:r>
            <a:endParaRPr lang="en-GB" dirty="0">
              <a:latin typeface="Tondo" pitchFamily="34" charset="0"/>
            </a:endParaRPr>
          </a:p>
        </p:txBody>
      </p:sp>
      <p:pic>
        <p:nvPicPr>
          <p:cNvPr id="7" name="Picture 6">
            <a:extLst>
              <a:ext uri="{FF2B5EF4-FFF2-40B4-BE49-F238E27FC236}">
                <a16:creationId xmlns:a16="http://schemas.microsoft.com/office/drawing/2014/main" id="{769FFE07-7A45-4DF9-AF60-3ECEB930DB39}"/>
              </a:ext>
            </a:extLst>
          </p:cNvPr>
          <p:cNvPicPr>
            <a:picLocks noChangeAspect="1"/>
          </p:cNvPicPr>
          <p:nvPr/>
        </p:nvPicPr>
        <p:blipFill>
          <a:blip r:embed="rId3"/>
          <a:stretch>
            <a:fillRect/>
          </a:stretch>
        </p:blipFill>
        <p:spPr>
          <a:xfrm>
            <a:off x="912340" y="1261820"/>
            <a:ext cx="10367319" cy="4334359"/>
          </a:xfrm>
          <a:prstGeom prst="rect">
            <a:avLst/>
          </a:prstGeom>
        </p:spPr>
      </p:pic>
    </p:spTree>
    <p:extLst>
      <p:ext uri="{BB962C8B-B14F-4D97-AF65-F5344CB8AC3E}">
        <p14:creationId xmlns:p14="http://schemas.microsoft.com/office/powerpoint/2010/main" val="42191945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FBE60B-CCBE-6298-6A27-7A3C1CF8F474}"/>
              </a:ext>
            </a:extLst>
          </p:cNvPr>
          <p:cNvSpPr txBox="1">
            <a:spLocks/>
          </p:cNvSpPr>
          <p:nvPr/>
        </p:nvSpPr>
        <p:spPr>
          <a:xfrm>
            <a:off x="403200" y="360000"/>
            <a:ext cx="10515600" cy="74323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48225C"/>
                </a:solidFill>
                <a:latin typeface="Ebrima" panose="02000000000000000000" pitchFamily="2" charset="0"/>
                <a:ea typeface="Ebrima" panose="02000000000000000000" pitchFamily="2" charset="0"/>
                <a:cs typeface="Ebrima" panose="02000000000000000000" pitchFamily="2" charset="0"/>
              </a:defRPr>
            </a:lvl1pPr>
          </a:lstStyle>
          <a:p>
            <a:r>
              <a:rPr lang="en-GB" b="1" dirty="0">
                <a:solidFill>
                  <a:srgbClr val="EF4480"/>
                </a:solidFill>
                <a:latin typeface="Tondo" pitchFamily="34" charset="0"/>
              </a:rPr>
              <a:t>Barriers</a:t>
            </a:r>
            <a:r>
              <a:rPr lang="en-GB" dirty="0">
                <a:latin typeface="Tondo" pitchFamily="34" charset="0"/>
              </a:rPr>
              <a:t> to accessing support include:</a:t>
            </a:r>
          </a:p>
        </p:txBody>
      </p:sp>
      <p:sp>
        <p:nvSpPr>
          <p:cNvPr id="4" name="Content Placeholder 2">
            <a:extLst>
              <a:ext uri="{FF2B5EF4-FFF2-40B4-BE49-F238E27FC236}">
                <a16:creationId xmlns:a16="http://schemas.microsoft.com/office/drawing/2014/main" id="{5A4034D4-2CB9-BFB2-ECED-071357B65095}"/>
              </a:ext>
            </a:extLst>
          </p:cNvPr>
          <p:cNvSpPr txBox="1">
            <a:spLocks/>
          </p:cNvSpPr>
          <p:nvPr/>
        </p:nvSpPr>
        <p:spPr>
          <a:xfrm>
            <a:off x="403200" y="1302323"/>
            <a:ext cx="5692800" cy="446603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48225C"/>
                </a:solidFill>
                <a:latin typeface="Ebrima" panose="02000000000000000000" pitchFamily="2" charset="0"/>
                <a:ea typeface="Ebrima" panose="02000000000000000000" pitchFamily="2" charset="0"/>
                <a:cs typeface="Ebrima" panose="020000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8225C"/>
                </a:solidFill>
                <a:latin typeface="Ebrima" panose="02000000000000000000" pitchFamily="2" charset="0"/>
                <a:ea typeface="Ebrima" panose="02000000000000000000" pitchFamily="2" charset="0"/>
                <a:cs typeface="Ebrima" panose="020000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8225C"/>
                </a:solidFill>
                <a:latin typeface="Ebrima" panose="02000000000000000000" pitchFamily="2" charset="0"/>
                <a:ea typeface="Ebrima" panose="02000000000000000000" pitchFamily="2" charset="0"/>
                <a:cs typeface="Ebrima" panose="020000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8225C"/>
                </a:solidFill>
                <a:latin typeface="Ebrima" panose="02000000000000000000" pitchFamily="2" charset="0"/>
                <a:ea typeface="Ebrima" panose="02000000000000000000" pitchFamily="2" charset="0"/>
                <a:cs typeface="Ebrima" panose="020000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8225C"/>
                </a:solidFill>
                <a:latin typeface="Ebrima" panose="02000000000000000000" pitchFamily="2" charset="0"/>
                <a:ea typeface="Ebrima" panose="02000000000000000000" pitchFamily="2" charset="0"/>
                <a:cs typeface="Ebrima"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4000"/>
              </a:lnSpc>
              <a:buClr>
                <a:srgbClr val="EF4480"/>
              </a:buClr>
            </a:pPr>
            <a:r>
              <a:rPr lang="en-GB" sz="3000" dirty="0">
                <a:latin typeface="Tondo" panose="020F0503020202020204" pitchFamily="34" charset="0"/>
              </a:rPr>
              <a:t>Victim feels isolated</a:t>
            </a:r>
          </a:p>
          <a:p>
            <a:pPr>
              <a:lnSpc>
                <a:spcPct val="124000"/>
              </a:lnSpc>
              <a:buClr>
                <a:srgbClr val="EF4480"/>
              </a:buClr>
            </a:pPr>
            <a:r>
              <a:rPr lang="en-GB" sz="3000" dirty="0">
                <a:latin typeface="Tondo" panose="020F0503020202020204" pitchFamily="34" charset="0"/>
              </a:rPr>
              <a:t>Fear of not being believed</a:t>
            </a:r>
          </a:p>
          <a:p>
            <a:pPr>
              <a:lnSpc>
                <a:spcPct val="124000"/>
              </a:lnSpc>
              <a:buClr>
                <a:srgbClr val="EF4480"/>
              </a:buClr>
            </a:pPr>
            <a:r>
              <a:rPr lang="en-GB" sz="3000" dirty="0">
                <a:latin typeface="Tondo" panose="020F0503020202020204" pitchFamily="34" charset="0"/>
              </a:rPr>
              <a:t>Dependence</a:t>
            </a:r>
          </a:p>
          <a:p>
            <a:pPr>
              <a:lnSpc>
                <a:spcPct val="124000"/>
              </a:lnSpc>
              <a:buClr>
                <a:srgbClr val="EF4480"/>
              </a:buClr>
            </a:pPr>
            <a:r>
              <a:rPr lang="en-GB" sz="3000" dirty="0">
                <a:latin typeface="Tondo" panose="020F0503020202020204" pitchFamily="34" charset="0"/>
              </a:rPr>
              <a:t>Rural communities</a:t>
            </a:r>
          </a:p>
          <a:p>
            <a:pPr>
              <a:lnSpc>
                <a:spcPct val="124000"/>
              </a:lnSpc>
              <a:buClr>
                <a:srgbClr val="EF4480"/>
              </a:buClr>
            </a:pPr>
            <a:r>
              <a:rPr lang="en-GB" sz="3000" dirty="0">
                <a:latin typeface="Tondo" panose="020F0503020202020204" pitchFamily="34" charset="0"/>
              </a:rPr>
              <a:t>Language/communication</a:t>
            </a:r>
          </a:p>
          <a:p>
            <a:pPr>
              <a:lnSpc>
                <a:spcPct val="124000"/>
              </a:lnSpc>
              <a:buClr>
                <a:srgbClr val="EF4480"/>
              </a:buClr>
            </a:pPr>
            <a:r>
              <a:rPr lang="en-GB" sz="3000" dirty="0">
                <a:latin typeface="Tondo" panose="020F0503020202020204" pitchFamily="34" charset="0"/>
              </a:rPr>
              <a:t>Upheaval</a:t>
            </a:r>
          </a:p>
          <a:p>
            <a:pPr marL="0" indent="0">
              <a:buFont typeface="Arial" panose="020B0604020202020204" pitchFamily="34" charset="0"/>
              <a:buNone/>
            </a:pPr>
            <a:endParaRPr lang="en-GB" dirty="0"/>
          </a:p>
        </p:txBody>
      </p:sp>
      <p:sp>
        <p:nvSpPr>
          <p:cNvPr id="5" name="Content Placeholder 2">
            <a:extLst>
              <a:ext uri="{FF2B5EF4-FFF2-40B4-BE49-F238E27FC236}">
                <a16:creationId xmlns:a16="http://schemas.microsoft.com/office/drawing/2014/main" id="{39D540E0-A267-AECA-D5DF-5172304C7207}"/>
              </a:ext>
            </a:extLst>
          </p:cNvPr>
          <p:cNvSpPr txBox="1">
            <a:spLocks/>
          </p:cNvSpPr>
          <p:nvPr/>
        </p:nvSpPr>
        <p:spPr>
          <a:xfrm>
            <a:off x="6096000" y="1302322"/>
            <a:ext cx="5692800" cy="5331560"/>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48225C"/>
                </a:solidFill>
                <a:latin typeface="Ebrima" panose="02000000000000000000" pitchFamily="2" charset="0"/>
                <a:ea typeface="Ebrima" panose="02000000000000000000" pitchFamily="2" charset="0"/>
                <a:cs typeface="Ebrima" panose="020000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8225C"/>
                </a:solidFill>
                <a:latin typeface="Ebrima" panose="02000000000000000000" pitchFamily="2" charset="0"/>
                <a:ea typeface="Ebrima" panose="02000000000000000000" pitchFamily="2" charset="0"/>
                <a:cs typeface="Ebrima" panose="020000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8225C"/>
                </a:solidFill>
                <a:latin typeface="Ebrima" panose="02000000000000000000" pitchFamily="2" charset="0"/>
                <a:ea typeface="Ebrima" panose="02000000000000000000" pitchFamily="2" charset="0"/>
                <a:cs typeface="Ebrima" panose="020000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8225C"/>
                </a:solidFill>
                <a:latin typeface="Ebrima" panose="02000000000000000000" pitchFamily="2" charset="0"/>
                <a:ea typeface="Ebrima" panose="02000000000000000000" pitchFamily="2" charset="0"/>
                <a:cs typeface="Ebrima" panose="020000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8225C"/>
                </a:solidFill>
                <a:latin typeface="Ebrima" panose="02000000000000000000" pitchFamily="2" charset="0"/>
                <a:ea typeface="Ebrima" panose="02000000000000000000" pitchFamily="2" charset="0"/>
                <a:cs typeface="Ebrima"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4000"/>
              </a:lnSpc>
              <a:buClr>
                <a:srgbClr val="EF4480"/>
              </a:buClr>
            </a:pPr>
            <a:r>
              <a:rPr lang="en-GB" sz="3000" dirty="0">
                <a:latin typeface="Tondo" panose="020F0503020202020204" pitchFamily="34" charset="0"/>
              </a:rPr>
              <a:t>Religious/community/family pressures</a:t>
            </a:r>
          </a:p>
          <a:p>
            <a:pPr>
              <a:lnSpc>
                <a:spcPct val="124000"/>
              </a:lnSpc>
              <a:buClr>
                <a:srgbClr val="EF4480"/>
              </a:buClr>
            </a:pPr>
            <a:r>
              <a:rPr lang="en-GB" sz="3000" dirty="0">
                <a:latin typeface="Tondo" panose="020F0503020202020204" pitchFamily="34" charset="0"/>
              </a:rPr>
              <a:t>Immigration status</a:t>
            </a:r>
          </a:p>
          <a:p>
            <a:pPr>
              <a:lnSpc>
                <a:spcPct val="124000"/>
              </a:lnSpc>
              <a:buClr>
                <a:srgbClr val="EF4480"/>
              </a:buClr>
            </a:pPr>
            <a:r>
              <a:rPr lang="en-GB" sz="3000" dirty="0">
                <a:latin typeface="Tondo" panose="020F0503020202020204" pitchFamily="34" charset="0"/>
              </a:rPr>
              <a:t>Substance misuse</a:t>
            </a:r>
          </a:p>
          <a:p>
            <a:pPr>
              <a:lnSpc>
                <a:spcPct val="124000"/>
              </a:lnSpc>
              <a:buClr>
                <a:srgbClr val="EF4480"/>
              </a:buClr>
            </a:pPr>
            <a:r>
              <a:rPr lang="en-GB" sz="3000" dirty="0">
                <a:latin typeface="Tondo" panose="020F0503020202020204" pitchFamily="34" charset="0"/>
              </a:rPr>
              <a:t>Mental ill health</a:t>
            </a:r>
          </a:p>
          <a:p>
            <a:pPr>
              <a:lnSpc>
                <a:spcPct val="124000"/>
              </a:lnSpc>
              <a:buClr>
                <a:srgbClr val="EF4480"/>
              </a:buClr>
            </a:pPr>
            <a:r>
              <a:rPr lang="en-GB" sz="3000" dirty="0">
                <a:latin typeface="Tondo" panose="020F0503020202020204" pitchFamily="34" charset="0"/>
              </a:rPr>
              <a:t>Age</a:t>
            </a:r>
          </a:p>
          <a:p>
            <a:pPr>
              <a:lnSpc>
                <a:spcPct val="124000"/>
              </a:lnSpc>
              <a:buClr>
                <a:srgbClr val="EF4480"/>
              </a:buClr>
            </a:pPr>
            <a:r>
              <a:rPr lang="en-GB" sz="3000" dirty="0">
                <a:latin typeface="Tondo" panose="020F0503020202020204" pitchFamily="34" charset="0"/>
              </a:rPr>
              <a:t>Disability</a:t>
            </a:r>
          </a:p>
          <a:p>
            <a:pPr>
              <a:lnSpc>
                <a:spcPct val="124000"/>
              </a:lnSpc>
              <a:buClr>
                <a:srgbClr val="EF4480"/>
              </a:buClr>
            </a:pPr>
            <a:r>
              <a:rPr lang="en-GB" sz="3000" dirty="0">
                <a:latin typeface="Tondo" panose="020F0503020202020204" pitchFamily="34" charset="0"/>
              </a:rPr>
              <a:t>Learning needs</a:t>
            </a:r>
          </a:p>
          <a:p>
            <a:pPr>
              <a:lnSpc>
                <a:spcPct val="124000"/>
              </a:lnSpc>
              <a:buClr>
                <a:srgbClr val="EF4480"/>
              </a:buClr>
            </a:pPr>
            <a:endParaRPr lang="en-GB" sz="3000" dirty="0">
              <a:latin typeface="Tondo" panose="020F0503020202020204" pitchFamily="34" charset="0"/>
            </a:endParaRPr>
          </a:p>
        </p:txBody>
      </p:sp>
    </p:spTree>
    <p:extLst>
      <p:ext uri="{BB962C8B-B14F-4D97-AF65-F5344CB8AC3E}">
        <p14:creationId xmlns:p14="http://schemas.microsoft.com/office/powerpoint/2010/main" val="14572333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506F626-46E0-475D-902F-F3DDC545A86C}"/>
              </a:ext>
            </a:extLst>
          </p:cNvPr>
          <p:cNvSpPr txBox="1">
            <a:spLocks/>
          </p:cNvSpPr>
          <p:nvPr/>
        </p:nvSpPr>
        <p:spPr>
          <a:xfrm>
            <a:off x="403200" y="360000"/>
            <a:ext cx="10515600" cy="74323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48225C"/>
                </a:solidFill>
                <a:latin typeface="Ebrima" panose="02000000000000000000" pitchFamily="2" charset="0"/>
                <a:ea typeface="Ebrima" panose="02000000000000000000" pitchFamily="2" charset="0"/>
                <a:cs typeface="Ebrima" panose="02000000000000000000" pitchFamily="2" charset="0"/>
              </a:defRPr>
            </a:lvl1pPr>
          </a:lstStyle>
          <a:p>
            <a:r>
              <a:rPr lang="en-GB" dirty="0">
                <a:latin typeface="Tondo" pitchFamily="34" charset="0"/>
              </a:rPr>
              <a:t>The</a:t>
            </a:r>
            <a:r>
              <a:rPr lang="en-GB" b="1" dirty="0">
                <a:solidFill>
                  <a:srgbClr val="EF4480"/>
                </a:solidFill>
                <a:latin typeface="Tondo" pitchFamily="34" charset="0"/>
              </a:rPr>
              <a:t> hidden </a:t>
            </a:r>
            <a:r>
              <a:rPr lang="en-GB" dirty="0">
                <a:latin typeface="Tondo" pitchFamily="34" charset="0"/>
              </a:rPr>
              <a:t>nature…</a:t>
            </a:r>
          </a:p>
        </p:txBody>
      </p:sp>
      <p:sp>
        <p:nvSpPr>
          <p:cNvPr id="5" name="Content Placeholder 2">
            <a:extLst>
              <a:ext uri="{FF2B5EF4-FFF2-40B4-BE49-F238E27FC236}">
                <a16:creationId xmlns:a16="http://schemas.microsoft.com/office/drawing/2014/main" id="{AC2653B9-26D4-4E0B-A8B0-F0FA2845FB5F}"/>
              </a:ext>
            </a:extLst>
          </p:cNvPr>
          <p:cNvSpPr>
            <a:spLocks noGrp="1"/>
          </p:cNvSpPr>
          <p:nvPr>
            <p:ph sz="half" idx="1"/>
          </p:nvPr>
        </p:nvSpPr>
        <p:spPr>
          <a:xfrm>
            <a:off x="398450" y="1295400"/>
            <a:ext cx="11395100" cy="4267200"/>
          </a:xfrm>
        </p:spPr>
        <p:txBody>
          <a:bodyPr>
            <a:normAutofit/>
          </a:bodyPr>
          <a:lstStyle/>
          <a:p>
            <a:pPr>
              <a:lnSpc>
                <a:spcPct val="154000"/>
              </a:lnSpc>
              <a:spcBef>
                <a:spcPts val="0"/>
              </a:spcBef>
            </a:pPr>
            <a:r>
              <a:rPr lang="en-GB" dirty="0">
                <a:latin typeface="Tondo" panose="020F0503020202020204" pitchFamily="34" charset="0"/>
              </a:rPr>
              <a:t>Domestic abuse is a largely hidden crime.</a:t>
            </a:r>
          </a:p>
          <a:p>
            <a:pPr>
              <a:lnSpc>
                <a:spcPct val="154000"/>
              </a:lnSpc>
              <a:spcBef>
                <a:spcPts val="0"/>
              </a:spcBef>
            </a:pPr>
            <a:r>
              <a:rPr lang="en-GB" dirty="0">
                <a:latin typeface="Tondo" panose="020F0503020202020204" pitchFamily="34" charset="0"/>
              </a:rPr>
              <a:t>Cultural perceptions linked to </a:t>
            </a:r>
            <a:r>
              <a:rPr lang="en-GB" b="1" dirty="0">
                <a:solidFill>
                  <a:srgbClr val="EF4480"/>
                </a:solidFill>
                <a:latin typeface="Tondo" panose="020F0503020202020204" pitchFamily="34" charset="0"/>
              </a:rPr>
              <a:t>sexual stereotyping </a:t>
            </a:r>
            <a:r>
              <a:rPr lang="en-GB" dirty="0">
                <a:latin typeface="Tondo" panose="020F0503020202020204" pitchFamily="34" charset="0"/>
              </a:rPr>
              <a:t>play a role.</a:t>
            </a:r>
          </a:p>
          <a:p>
            <a:pPr>
              <a:lnSpc>
                <a:spcPct val="154000"/>
              </a:lnSpc>
              <a:spcBef>
                <a:spcPts val="0"/>
              </a:spcBef>
            </a:pPr>
            <a:r>
              <a:rPr lang="en-GB" b="1" dirty="0">
                <a:solidFill>
                  <a:srgbClr val="EF4480"/>
                </a:solidFill>
                <a:latin typeface="Tondo" panose="020F0503020202020204" pitchFamily="34" charset="0"/>
              </a:rPr>
              <a:t>85% </a:t>
            </a:r>
            <a:r>
              <a:rPr lang="en-GB" dirty="0">
                <a:latin typeface="Tondo" panose="020F0503020202020204" pitchFamily="34" charset="0"/>
              </a:rPr>
              <a:t>of victims of domestic abuse in contact with professionals numerous times before getting effective help.</a:t>
            </a:r>
          </a:p>
          <a:p>
            <a:pPr>
              <a:lnSpc>
                <a:spcPct val="154000"/>
              </a:lnSpc>
              <a:spcBef>
                <a:spcPts val="0"/>
              </a:spcBef>
            </a:pPr>
            <a:r>
              <a:rPr lang="en-GB" dirty="0">
                <a:latin typeface="Tondo" panose="020F0503020202020204" pitchFamily="34" charset="0"/>
              </a:rPr>
              <a:t>Remember – domestic abuse is not just about physical abuse / violence.</a:t>
            </a:r>
          </a:p>
        </p:txBody>
      </p:sp>
    </p:spTree>
    <p:extLst>
      <p:ext uri="{BB962C8B-B14F-4D97-AF65-F5344CB8AC3E}">
        <p14:creationId xmlns:p14="http://schemas.microsoft.com/office/powerpoint/2010/main" val="25951030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723E28-991F-425D-A6D0-33F3ABBFE218}"/>
              </a:ext>
            </a:extLst>
          </p:cNvPr>
          <p:cNvSpPr>
            <a:spLocks noGrp="1"/>
          </p:cNvSpPr>
          <p:nvPr>
            <p:ph sz="half" idx="1"/>
          </p:nvPr>
        </p:nvSpPr>
        <p:spPr>
          <a:xfrm>
            <a:off x="398450" y="1295400"/>
            <a:ext cx="11395100" cy="4267200"/>
          </a:xfrm>
        </p:spPr>
        <p:txBody>
          <a:bodyPr>
            <a:normAutofit/>
          </a:bodyPr>
          <a:lstStyle/>
          <a:p>
            <a:pPr>
              <a:lnSpc>
                <a:spcPct val="154000"/>
              </a:lnSpc>
              <a:spcBef>
                <a:spcPts val="0"/>
              </a:spcBef>
            </a:pPr>
            <a:r>
              <a:rPr lang="en-GB" dirty="0">
                <a:latin typeface="Tondo" panose="020F0503020202020204" pitchFamily="34" charset="0"/>
              </a:rPr>
              <a:t>Victim blaming</a:t>
            </a:r>
          </a:p>
          <a:p>
            <a:pPr>
              <a:lnSpc>
                <a:spcPct val="154000"/>
              </a:lnSpc>
              <a:spcBef>
                <a:spcPts val="0"/>
              </a:spcBef>
            </a:pPr>
            <a:r>
              <a:rPr lang="en-GB" dirty="0">
                <a:latin typeface="Tondo" panose="020F0503020202020204" pitchFamily="34" charset="0"/>
              </a:rPr>
              <a:t>Normalising the behaviour</a:t>
            </a:r>
          </a:p>
          <a:p>
            <a:pPr>
              <a:lnSpc>
                <a:spcPct val="154000"/>
              </a:lnSpc>
              <a:spcBef>
                <a:spcPts val="0"/>
              </a:spcBef>
            </a:pPr>
            <a:r>
              <a:rPr lang="en-GB" dirty="0">
                <a:latin typeface="Tondo" panose="020F0503020202020204" pitchFamily="34" charset="0"/>
              </a:rPr>
              <a:t>Making it appear they are protecting the victim</a:t>
            </a:r>
          </a:p>
          <a:p>
            <a:pPr>
              <a:lnSpc>
                <a:spcPct val="154000"/>
              </a:lnSpc>
              <a:spcBef>
                <a:spcPts val="0"/>
              </a:spcBef>
            </a:pPr>
            <a:r>
              <a:rPr lang="en-GB" dirty="0">
                <a:latin typeface="Tondo" panose="020F0503020202020204" pitchFamily="34" charset="0"/>
              </a:rPr>
              <a:t>Blaming substance use or misuse</a:t>
            </a:r>
          </a:p>
          <a:p>
            <a:pPr>
              <a:lnSpc>
                <a:spcPct val="154000"/>
              </a:lnSpc>
              <a:spcBef>
                <a:spcPts val="0"/>
              </a:spcBef>
            </a:pPr>
            <a:r>
              <a:rPr lang="en-GB" dirty="0">
                <a:latin typeface="Tondo" panose="020F0503020202020204" pitchFamily="34" charset="0"/>
              </a:rPr>
              <a:t>Manipulating what the victim sees and hears</a:t>
            </a:r>
          </a:p>
          <a:p>
            <a:pPr>
              <a:lnSpc>
                <a:spcPct val="154000"/>
              </a:lnSpc>
              <a:spcBef>
                <a:spcPts val="0"/>
              </a:spcBef>
            </a:pPr>
            <a:r>
              <a:rPr lang="en-GB" dirty="0">
                <a:latin typeface="Tondo" panose="020F0503020202020204" pitchFamily="34" charset="0"/>
              </a:rPr>
              <a:t>Threatening to withdraw their support</a:t>
            </a:r>
          </a:p>
        </p:txBody>
      </p:sp>
      <p:sp>
        <p:nvSpPr>
          <p:cNvPr id="4" name="Title 1">
            <a:extLst>
              <a:ext uri="{FF2B5EF4-FFF2-40B4-BE49-F238E27FC236}">
                <a16:creationId xmlns:a16="http://schemas.microsoft.com/office/drawing/2014/main" id="{077B63B2-B3CB-4E58-9D8E-98BF74CA8AC5}"/>
              </a:ext>
            </a:extLst>
          </p:cNvPr>
          <p:cNvSpPr txBox="1">
            <a:spLocks/>
          </p:cNvSpPr>
          <p:nvPr/>
        </p:nvSpPr>
        <p:spPr>
          <a:xfrm>
            <a:off x="403200" y="360000"/>
            <a:ext cx="10515600" cy="74323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48225C"/>
                </a:solidFill>
                <a:latin typeface="Ebrima" panose="02000000000000000000" pitchFamily="2" charset="0"/>
                <a:ea typeface="Ebrima" panose="02000000000000000000" pitchFamily="2" charset="0"/>
                <a:cs typeface="Ebrima" panose="02000000000000000000" pitchFamily="2" charset="0"/>
              </a:defRPr>
            </a:lvl1pPr>
          </a:lstStyle>
          <a:p>
            <a:r>
              <a:rPr lang="en-GB" dirty="0">
                <a:solidFill>
                  <a:srgbClr val="4A205D"/>
                </a:solidFill>
                <a:latin typeface="Tondo" pitchFamily="34" charset="0"/>
              </a:rPr>
              <a:t>Perpetrator</a:t>
            </a:r>
            <a:r>
              <a:rPr lang="en-GB" b="1" dirty="0">
                <a:solidFill>
                  <a:srgbClr val="EF4480"/>
                </a:solidFill>
                <a:latin typeface="Tondo" pitchFamily="34" charset="0"/>
              </a:rPr>
              <a:t> tactics</a:t>
            </a:r>
            <a:endParaRPr lang="en-GB" dirty="0">
              <a:latin typeface="Tondo" pitchFamily="34" charset="0"/>
            </a:endParaRPr>
          </a:p>
        </p:txBody>
      </p:sp>
    </p:spTree>
    <p:extLst>
      <p:ext uri="{BB962C8B-B14F-4D97-AF65-F5344CB8AC3E}">
        <p14:creationId xmlns:p14="http://schemas.microsoft.com/office/powerpoint/2010/main" val="38754702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1ED342C-1936-4853-BD93-3276DA80D6F5}"/>
              </a:ext>
            </a:extLst>
          </p:cNvPr>
          <p:cNvSpPr txBox="1">
            <a:spLocks/>
          </p:cNvSpPr>
          <p:nvPr/>
        </p:nvSpPr>
        <p:spPr>
          <a:xfrm>
            <a:off x="403200" y="360000"/>
            <a:ext cx="10515600" cy="74323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48225C"/>
                </a:solidFill>
                <a:latin typeface="Ebrima" panose="02000000000000000000" pitchFamily="2" charset="0"/>
                <a:ea typeface="Ebrima" panose="02000000000000000000" pitchFamily="2" charset="0"/>
                <a:cs typeface="Ebrima" panose="02000000000000000000" pitchFamily="2" charset="0"/>
              </a:defRPr>
            </a:lvl1pPr>
          </a:lstStyle>
          <a:p>
            <a:r>
              <a:rPr lang="en-GB" dirty="0">
                <a:latin typeface="Tondo" pitchFamily="34" charset="0"/>
              </a:rPr>
              <a:t>The</a:t>
            </a:r>
            <a:r>
              <a:rPr lang="en-GB" b="1" dirty="0">
                <a:solidFill>
                  <a:srgbClr val="EF4480"/>
                </a:solidFill>
                <a:latin typeface="Tondo" pitchFamily="34" charset="0"/>
              </a:rPr>
              <a:t> adults </a:t>
            </a:r>
            <a:r>
              <a:rPr lang="en-GB" dirty="0">
                <a:latin typeface="Tondo" pitchFamily="34" charset="0"/>
              </a:rPr>
              <a:t>around us…</a:t>
            </a:r>
          </a:p>
        </p:txBody>
      </p:sp>
      <p:sp>
        <p:nvSpPr>
          <p:cNvPr id="5" name="Content Placeholder 2">
            <a:extLst>
              <a:ext uri="{FF2B5EF4-FFF2-40B4-BE49-F238E27FC236}">
                <a16:creationId xmlns:a16="http://schemas.microsoft.com/office/drawing/2014/main" id="{3C5BEC7A-029B-4964-BA9E-F7D4B19FE088}"/>
              </a:ext>
            </a:extLst>
          </p:cNvPr>
          <p:cNvSpPr>
            <a:spLocks noGrp="1"/>
          </p:cNvSpPr>
          <p:nvPr>
            <p:ph sz="half" idx="1"/>
          </p:nvPr>
        </p:nvSpPr>
        <p:spPr>
          <a:xfrm>
            <a:off x="398450" y="1295400"/>
            <a:ext cx="11395100" cy="4267200"/>
          </a:xfrm>
        </p:spPr>
        <p:txBody>
          <a:bodyPr>
            <a:normAutofit/>
          </a:bodyPr>
          <a:lstStyle/>
          <a:p>
            <a:pPr>
              <a:lnSpc>
                <a:spcPct val="154000"/>
              </a:lnSpc>
              <a:spcBef>
                <a:spcPts val="0"/>
              </a:spcBef>
            </a:pPr>
            <a:r>
              <a:rPr lang="en-GB" dirty="0">
                <a:latin typeface="Tondo" panose="020F0503020202020204" pitchFamily="34" charset="0"/>
              </a:rPr>
              <a:t>It may not be just children and young people that need our support.</a:t>
            </a:r>
          </a:p>
          <a:p>
            <a:pPr>
              <a:lnSpc>
                <a:spcPct val="154000"/>
              </a:lnSpc>
              <a:spcBef>
                <a:spcPts val="0"/>
              </a:spcBef>
            </a:pPr>
            <a:r>
              <a:rPr lang="en-GB" dirty="0">
                <a:latin typeface="Tondo" panose="020F0503020202020204" pitchFamily="34" charset="0"/>
              </a:rPr>
              <a:t>Colleagues may</a:t>
            </a:r>
            <a:r>
              <a:rPr lang="en-US" dirty="0">
                <a:latin typeface="Tondo" panose="020F0503020202020204" pitchFamily="34" charset="0"/>
              </a:rPr>
              <a:t> be victims/perpetrators of domestic abuse. </a:t>
            </a:r>
          </a:p>
          <a:p>
            <a:pPr>
              <a:lnSpc>
                <a:spcPct val="154000"/>
              </a:lnSpc>
              <a:spcBef>
                <a:spcPts val="0"/>
              </a:spcBef>
            </a:pPr>
            <a:r>
              <a:rPr lang="en-GB" dirty="0">
                <a:latin typeface="Tondo" panose="020F0503020202020204" pitchFamily="34" charset="0"/>
              </a:rPr>
              <a:t>Need to be mindful of changes in/worries about colleagues’ behaviour.</a:t>
            </a:r>
          </a:p>
          <a:p>
            <a:pPr>
              <a:lnSpc>
                <a:spcPct val="154000"/>
              </a:lnSpc>
              <a:spcBef>
                <a:spcPts val="0"/>
              </a:spcBef>
            </a:pPr>
            <a:r>
              <a:rPr lang="en-GB" dirty="0">
                <a:latin typeface="Tondo" panose="020F0503020202020204" pitchFamily="34" charset="0"/>
              </a:rPr>
              <a:t>What would you do if you had concerns?</a:t>
            </a:r>
          </a:p>
        </p:txBody>
      </p:sp>
    </p:spTree>
    <p:extLst>
      <p:ext uri="{BB962C8B-B14F-4D97-AF65-F5344CB8AC3E}">
        <p14:creationId xmlns:p14="http://schemas.microsoft.com/office/powerpoint/2010/main" val="19096601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E4EFF73-C834-47F1-B187-4BB4B8DE528F}"/>
              </a:ext>
            </a:extLst>
          </p:cNvPr>
          <p:cNvSpPr txBox="1">
            <a:spLocks/>
          </p:cNvSpPr>
          <p:nvPr/>
        </p:nvSpPr>
        <p:spPr>
          <a:xfrm>
            <a:off x="403200" y="360000"/>
            <a:ext cx="10515600" cy="74323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48225C"/>
                </a:solidFill>
                <a:latin typeface="Ebrima" panose="02000000000000000000" pitchFamily="2" charset="0"/>
                <a:ea typeface="Ebrima" panose="02000000000000000000" pitchFamily="2" charset="0"/>
                <a:cs typeface="Ebrima" panose="02000000000000000000" pitchFamily="2" charset="0"/>
              </a:defRPr>
            </a:lvl1pPr>
          </a:lstStyle>
          <a:p>
            <a:r>
              <a:rPr lang="en-GB" dirty="0">
                <a:latin typeface="Tondo" pitchFamily="34" charset="0"/>
              </a:rPr>
              <a:t>How do you </a:t>
            </a:r>
            <a:r>
              <a:rPr lang="en-GB" b="1" dirty="0">
                <a:solidFill>
                  <a:srgbClr val="EF4480"/>
                </a:solidFill>
                <a:latin typeface="Tondo" pitchFamily="34" charset="0"/>
              </a:rPr>
              <a:t>respond</a:t>
            </a:r>
            <a:r>
              <a:rPr lang="en-GB" dirty="0">
                <a:latin typeface="Tondo" pitchFamily="34" charset="0"/>
              </a:rPr>
              <a:t>?</a:t>
            </a:r>
          </a:p>
        </p:txBody>
      </p:sp>
      <p:sp>
        <p:nvSpPr>
          <p:cNvPr id="10" name="Content Placeholder 2">
            <a:extLst>
              <a:ext uri="{FF2B5EF4-FFF2-40B4-BE49-F238E27FC236}">
                <a16:creationId xmlns:a16="http://schemas.microsoft.com/office/drawing/2014/main" id="{1B21C5B4-4A10-4CB6-8CA5-83484FC4742E}"/>
              </a:ext>
            </a:extLst>
          </p:cNvPr>
          <p:cNvSpPr txBox="1">
            <a:spLocks/>
          </p:cNvSpPr>
          <p:nvPr/>
        </p:nvSpPr>
        <p:spPr>
          <a:xfrm>
            <a:off x="403200" y="1197735"/>
            <a:ext cx="5484982" cy="479666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48225C"/>
                </a:solidFill>
                <a:latin typeface="Ebrima" panose="02000000000000000000" pitchFamily="2" charset="0"/>
                <a:ea typeface="Ebrima" panose="02000000000000000000" pitchFamily="2" charset="0"/>
                <a:cs typeface="Ebrima" panose="020000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8225C"/>
                </a:solidFill>
                <a:latin typeface="Ebrima" panose="02000000000000000000" pitchFamily="2" charset="0"/>
                <a:ea typeface="Ebrima" panose="02000000000000000000" pitchFamily="2" charset="0"/>
                <a:cs typeface="Ebrima" panose="020000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8225C"/>
                </a:solidFill>
                <a:latin typeface="Ebrima" panose="02000000000000000000" pitchFamily="2" charset="0"/>
                <a:ea typeface="Ebrima" panose="02000000000000000000" pitchFamily="2" charset="0"/>
                <a:cs typeface="Ebrima" panose="020000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8225C"/>
                </a:solidFill>
                <a:latin typeface="Ebrima" panose="02000000000000000000" pitchFamily="2" charset="0"/>
                <a:ea typeface="Ebrima" panose="02000000000000000000" pitchFamily="2" charset="0"/>
                <a:cs typeface="Ebrima" panose="020000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8225C"/>
                </a:solidFill>
                <a:latin typeface="Ebrima" panose="02000000000000000000" pitchFamily="2" charset="0"/>
                <a:ea typeface="Ebrima" panose="02000000000000000000" pitchFamily="2" charset="0"/>
                <a:cs typeface="Ebrima"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4000"/>
              </a:lnSpc>
              <a:buFont typeface="Arial" panose="020B0604020202020204" pitchFamily="34" charset="0"/>
              <a:buNone/>
            </a:pPr>
            <a:r>
              <a:rPr lang="en-GB" b="1" dirty="0">
                <a:latin typeface="Tondo" panose="020F0503020202020204" pitchFamily="34" charset="0"/>
              </a:rPr>
              <a:t>If a </a:t>
            </a:r>
            <a:r>
              <a:rPr lang="en-GB" b="1" dirty="0">
                <a:solidFill>
                  <a:srgbClr val="EF4480"/>
                </a:solidFill>
                <a:latin typeface="Tondo" panose="020F0503020202020204" pitchFamily="34" charset="0"/>
              </a:rPr>
              <a:t>child</a:t>
            </a:r>
            <a:r>
              <a:rPr lang="en-GB" b="1" dirty="0">
                <a:latin typeface="Tondo" panose="020F0503020202020204" pitchFamily="34" charset="0"/>
              </a:rPr>
              <a:t> tells/shows </a:t>
            </a:r>
            <a:endParaRPr lang="en-GB" b="1" dirty="0">
              <a:solidFill>
                <a:srgbClr val="EF4480"/>
              </a:solidFill>
              <a:latin typeface="Tondo" panose="020F0503020202020204" pitchFamily="34" charset="0"/>
            </a:endParaRPr>
          </a:p>
          <a:p>
            <a:pPr>
              <a:lnSpc>
                <a:spcPct val="114000"/>
              </a:lnSpc>
              <a:buClr>
                <a:srgbClr val="EF4480"/>
              </a:buClr>
            </a:pPr>
            <a:r>
              <a:rPr lang="en-GB" sz="2400" dirty="0">
                <a:latin typeface="Tondo" panose="020F0503020202020204" pitchFamily="34" charset="0"/>
              </a:rPr>
              <a:t>Deal with it as with any other allegation of abuse:</a:t>
            </a:r>
          </a:p>
          <a:p>
            <a:pPr lvl="1">
              <a:lnSpc>
                <a:spcPct val="114000"/>
              </a:lnSpc>
              <a:buClr>
                <a:srgbClr val="EF4480"/>
              </a:buClr>
            </a:pPr>
            <a:r>
              <a:rPr lang="en-GB" sz="2000" dirty="0">
                <a:latin typeface="Tondo" panose="020F0503020202020204" pitchFamily="34" charset="0"/>
              </a:rPr>
              <a:t>Let the child talk</a:t>
            </a:r>
          </a:p>
          <a:p>
            <a:pPr lvl="1">
              <a:lnSpc>
                <a:spcPct val="114000"/>
              </a:lnSpc>
              <a:buClr>
                <a:srgbClr val="EF4480"/>
              </a:buClr>
            </a:pPr>
            <a:r>
              <a:rPr lang="en-GB" sz="2000" dirty="0">
                <a:latin typeface="Tondo" panose="020F0503020202020204" pitchFamily="34" charset="0"/>
              </a:rPr>
              <a:t>Don’t lead them</a:t>
            </a:r>
          </a:p>
          <a:p>
            <a:pPr lvl="1">
              <a:lnSpc>
                <a:spcPct val="114000"/>
              </a:lnSpc>
              <a:buClr>
                <a:srgbClr val="EF4480"/>
              </a:buClr>
            </a:pPr>
            <a:r>
              <a:rPr lang="en-GB" sz="2000" dirty="0">
                <a:latin typeface="Tondo" panose="020F0503020202020204" pitchFamily="34" charset="0"/>
              </a:rPr>
              <a:t>Keep calm and reassure</a:t>
            </a:r>
          </a:p>
          <a:p>
            <a:pPr lvl="1">
              <a:lnSpc>
                <a:spcPct val="114000"/>
              </a:lnSpc>
              <a:buClr>
                <a:srgbClr val="EF4480"/>
              </a:buClr>
            </a:pPr>
            <a:r>
              <a:rPr lang="en-GB" sz="2000" dirty="0">
                <a:latin typeface="Tondo" panose="020F0503020202020204" pitchFamily="34" charset="0"/>
              </a:rPr>
              <a:t>Don’t judge</a:t>
            </a:r>
          </a:p>
          <a:p>
            <a:pPr>
              <a:lnSpc>
                <a:spcPct val="114000"/>
              </a:lnSpc>
              <a:buClr>
                <a:srgbClr val="EF4480"/>
              </a:buClr>
            </a:pPr>
            <a:r>
              <a:rPr lang="en-GB" sz="2400" dirty="0">
                <a:latin typeface="Tondo" panose="020F0503020202020204" pitchFamily="34" charset="0"/>
              </a:rPr>
              <a:t>Follow safeguarding policy and report to your DSL (or Head if perpetrating adult is staff member).</a:t>
            </a:r>
          </a:p>
        </p:txBody>
      </p:sp>
      <p:sp>
        <p:nvSpPr>
          <p:cNvPr id="13" name="Content Placeholder 2">
            <a:extLst>
              <a:ext uri="{FF2B5EF4-FFF2-40B4-BE49-F238E27FC236}">
                <a16:creationId xmlns:a16="http://schemas.microsoft.com/office/drawing/2014/main" id="{AE0F635D-0B94-4B84-A6EE-ADC77AA37AF3}"/>
              </a:ext>
            </a:extLst>
          </p:cNvPr>
          <p:cNvSpPr txBox="1">
            <a:spLocks/>
          </p:cNvSpPr>
          <p:nvPr/>
        </p:nvSpPr>
        <p:spPr>
          <a:xfrm>
            <a:off x="6096000" y="1197735"/>
            <a:ext cx="5845200" cy="552579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48225C"/>
                </a:solidFill>
                <a:latin typeface="Ebrima" panose="02000000000000000000" pitchFamily="2" charset="0"/>
                <a:ea typeface="Ebrima" panose="02000000000000000000" pitchFamily="2" charset="0"/>
                <a:cs typeface="Ebrima" panose="020000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8225C"/>
                </a:solidFill>
                <a:latin typeface="Ebrima" panose="02000000000000000000" pitchFamily="2" charset="0"/>
                <a:ea typeface="Ebrima" panose="02000000000000000000" pitchFamily="2" charset="0"/>
                <a:cs typeface="Ebrima" panose="020000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8225C"/>
                </a:solidFill>
                <a:latin typeface="Ebrima" panose="02000000000000000000" pitchFamily="2" charset="0"/>
                <a:ea typeface="Ebrima" panose="02000000000000000000" pitchFamily="2" charset="0"/>
                <a:cs typeface="Ebrima" panose="020000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8225C"/>
                </a:solidFill>
                <a:latin typeface="Ebrima" panose="02000000000000000000" pitchFamily="2" charset="0"/>
                <a:ea typeface="Ebrima" panose="02000000000000000000" pitchFamily="2" charset="0"/>
                <a:cs typeface="Ebrima" panose="020000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8225C"/>
                </a:solidFill>
                <a:latin typeface="Ebrima" panose="02000000000000000000" pitchFamily="2" charset="0"/>
                <a:ea typeface="Ebrima" panose="02000000000000000000" pitchFamily="2" charset="0"/>
                <a:cs typeface="Ebrima"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4000"/>
              </a:lnSpc>
              <a:buFont typeface="Arial" panose="020B0604020202020204" pitchFamily="34" charset="0"/>
              <a:buNone/>
            </a:pPr>
            <a:r>
              <a:rPr lang="en-GB" b="1" dirty="0">
                <a:latin typeface="Tondo" panose="020F0503020202020204" pitchFamily="34" charset="0"/>
              </a:rPr>
              <a:t>If a </a:t>
            </a:r>
            <a:r>
              <a:rPr lang="en-GB" b="1" dirty="0">
                <a:solidFill>
                  <a:srgbClr val="EF4480"/>
                </a:solidFill>
                <a:latin typeface="Tondo" panose="020F0503020202020204" pitchFamily="34" charset="0"/>
              </a:rPr>
              <a:t>colleague/adult </a:t>
            </a:r>
            <a:r>
              <a:rPr lang="en-GB" b="1" dirty="0">
                <a:latin typeface="Tondo" panose="020F0503020202020204" pitchFamily="34" charset="0"/>
              </a:rPr>
              <a:t>tells/shows</a:t>
            </a:r>
            <a:endParaRPr lang="en-GB" b="1" dirty="0">
              <a:solidFill>
                <a:srgbClr val="EF4480"/>
              </a:solidFill>
              <a:latin typeface="Tondo" panose="020F0503020202020204" pitchFamily="34" charset="0"/>
            </a:endParaRPr>
          </a:p>
          <a:p>
            <a:pPr>
              <a:lnSpc>
                <a:spcPct val="114000"/>
              </a:lnSpc>
              <a:buClr>
                <a:srgbClr val="EF4480"/>
              </a:buClr>
            </a:pPr>
            <a:r>
              <a:rPr lang="en-GB" sz="2400" dirty="0">
                <a:latin typeface="Tondo" panose="020F0503020202020204" pitchFamily="34" charset="0"/>
              </a:rPr>
              <a:t>Be honest;</a:t>
            </a:r>
          </a:p>
          <a:p>
            <a:pPr>
              <a:lnSpc>
                <a:spcPct val="114000"/>
              </a:lnSpc>
              <a:buClr>
                <a:srgbClr val="EF4480"/>
              </a:buClr>
            </a:pPr>
            <a:r>
              <a:rPr lang="en-GB" sz="2400" dirty="0">
                <a:latin typeface="Tondo" panose="020F0503020202020204" pitchFamily="34" charset="0"/>
              </a:rPr>
              <a:t>Don’t offer opinions;</a:t>
            </a:r>
          </a:p>
          <a:p>
            <a:pPr>
              <a:lnSpc>
                <a:spcPct val="114000"/>
              </a:lnSpc>
              <a:buClr>
                <a:srgbClr val="EF4480"/>
              </a:buClr>
            </a:pPr>
            <a:r>
              <a:rPr lang="en-GB" sz="2400" dirty="0">
                <a:latin typeface="Tondo" panose="020F0503020202020204" pitchFamily="34" charset="0"/>
              </a:rPr>
              <a:t>Don’t criticise / blame;</a:t>
            </a:r>
          </a:p>
          <a:p>
            <a:pPr>
              <a:lnSpc>
                <a:spcPct val="114000"/>
              </a:lnSpc>
              <a:buClr>
                <a:srgbClr val="EF4480"/>
              </a:buClr>
            </a:pPr>
            <a:r>
              <a:rPr lang="en-GB" sz="2400" dirty="0">
                <a:latin typeface="Tondo" panose="020F0503020202020204" pitchFamily="34" charset="0"/>
              </a:rPr>
              <a:t>Let victims retain control of what they want to tell you;</a:t>
            </a:r>
          </a:p>
          <a:p>
            <a:pPr>
              <a:lnSpc>
                <a:spcPct val="114000"/>
              </a:lnSpc>
              <a:buClr>
                <a:srgbClr val="EF4480"/>
              </a:buClr>
            </a:pPr>
            <a:r>
              <a:rPr lang="en-GB" sz="2400" dirty="0">
                <a:latin typeface="Tondo" panose="020F0503020202020204" pitchFamily="34" charset="0"/>
              </a:rPr>
              <a:t>You don’t need to have all the answers;</a:t>
            </a:r>
          </a:p>
          <a:p>
            <a:pPr>
              <a:lnSpc>
                <a:spcPct val="114000"/>
              </a:lnSpc>
              <a:buClr>
                <a:srgbClr val="EF4480"/>
              </a:buClr>
            </a:pPr>
            <a:r>
              <a:rPr lang="en-GB" sz="2400" dirty="0">
                <a:latin typeface="Tondo" panose="020F0503020202020204" pitchFamily="34" charset="0"/>
              </a:rPr>
              <a:t>Listening is important.</a:t>
            </a:r>
          </a:p>
          <a:p>
            <a:pPr>
              <a:lnSpc>
                <a:spcPct val="114000"/>
              </a:lnSpc>
              <a:buClr>
                <a:srgbClr val="EF4480"/>
              </a:buClr>
            </a:pPr>
            <a:r>
              <a:rPr lang="en-GB" sz="2400" dirty="0">
                <a:latin typeface="Tondo" panose="020F0503020202020204" pitchFamily="34" charset="0"/>
              </a:rPr>
              <a:t>Follow safeguarding processes as necessary.</a:t>
            </a:r>
          </a:p>
        </p:txBody>
      </p:sp>
    </p:spTree>
    <p:extLst>
      <p:ext uri="{BB962C8B-B14F-4D97-AF65-F5344CB8AC3E}">
        <p14:creationId xmlns:p14="http://schemas.microsoft.com/office/powerpoint/2010/main" val="40915003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3DD27-FDB6-4E91-8217-CB435985EC6C}"/>
              </a:ext>
            </a:extLst>
          </p:cNvPr>
          <p:cNvSpPr>
            <a:spLocks noGrp="1"/>
          </p:cNvSpPr>
          <p:nvPr>
            <p:ph type="title"/>
          </p:nvPr>
        </p:nvSpPr>
        <p:spPr/>
        <p:txBody>
          <a:bodyPr/>
          <a:lstStyle/>
          <a:p>
            <a:r>
              <a:rPr lang="en-GB" dirty="0"/>
              <a:t>keep learning</a:t>
            </a:r>
          </a:p>
        </p:txBody>
      </p:sp>
      <p:sp>
        <p:nvSpPr>
          <p:cNvPr id="3" name="Text Placeholder 2">
            <a:extLst>
              <a:ext uri="{FF2B5EF4-FFF2-40B4-BE49-F238E27FC236}">
                <a16:creationId xmlns:a16="http://schemas.microsoft.com/office/drawing/2014/main" id="{880DEFEC-5FDC-4239-84D3-2194AD43B15F}"/>
              </a:ext>
            </a:extLst>
          </p:cNvPr>
          <p:cNvSpPr>
            <a:spLocks noGrp="1"/>
          </p:cNvSpPr>
          <p:nvPr>
            <p:ph type="body" idx="1"/>
          </p:nvPr>
        </p:nvSpPr>
        <p:spPr/>
        <p:txBody>
          <a:bodyPr/>
          <a:lstStyle/>
          <a:p>
            <a:r>
              <a:rPr lang="en-GB" dirty="0">
                <a:latin typeface="Tondo" panose="020F0503020202020204" pitchFamily="34" charset="0"/>
              </a:rPr>
              <a:t>for more information visit </a:t>
            </a:r>
          </a:p>
          <a:p>
            <a:r>
              <a:rPr lang="en-GB" dirty="0">
                <a:latin typeface="Tondo" panose="020F0503020202020204" pitchFamily="34" charset="0"/>
              </a:rPr>
              <a:t>https://safeguarding.network/</a:t>
            </a:r>
            <a:r>
              <a:rPr lang="en-GB" b="1" dirty="0">
                <a:solidFill>
                  <a:srgbClr val="F3CB2E"/>
                </a:solidFill>
                <a:latin typeface="Tondo" panose="020F0503020202020204" pitchFamily="34" charset="0"/>
              </a:rPr>
              <a:t>domestic</a:t>
            </a:r>
          </a:p>
        </p:txBody>
      </p:sp>
    </p:spTree>
    <p:extLst>
      <p:ext uri="{BB962C8B-B14F-4D97-AF65-F5344CB8AC3E}">
        <p14:creationId xmlns:p14="http://schemas.microsoft.com/office/powerpoint/2010/main" val="8316017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E5FA56F-C719-4FA7-82A7-20591035CBEF}"/>
              </a:ext>
            </a:extLst>
          </p:cNvPr>
          <p:cNvSpPr txBox="1"/>
          <p:nvPr/>
        </p:nvSpPr>
        <p:spPr>
          <a:xfrm>
            <a:off x="606106" y="877774"/>
            <a:ext cx="11357810" cy="4790414"/>
          </a:xfrm>
          <a:prstGeom prst="rect">
            <a:avLst/>
          </a:prstGeom>
          <a:noFill/>
        </p:spPr>
        <p:txBody>
          <a:bodyPr wrap="square" lIns="91440" tIns="45720" rIns="91440" bIns="45720" rtlCol="0" anchor="t">
            <a:spAutoFit/>
          </a:bodyPr>
          <a:lstStyle/>
          <a:p>
            <a:pPr indent="1171575">
              <a:lnSpc>
                <a:spcPct val="114000"/>
              </a:lnSpc>
            </a:pPr>
            <a:r>
              <a:rPr lang="en-GB" sz="3600" dirty="0">
                <a:solidFill>
                  <a:srgbClr val="48225C"/>
                </a:solidFill>
                <a:latin typeface="Tondo"/>
                <a:ea typeface="Ebrima"/>
                <a:cs typeface="Ebrima"/>
              </a:rPr>
              <a:t>  any </a:t>
            </a:r>
            <a:r>
              <a:rPr lang="en-GB" sz="3600" b="1" dirty="0">
                <a:solidFill>
                  <a:srgbClr val="EF4480"/>
                </a:solidFill>
                <a:latin typeface="Tondo"/>
                <a:ea typeface="Ebrima"/>
                <a:cs typeface="Ebrima"/>
              </a:rPr>
              <a:t>incident or pattern of incidents </a:t>
            </a:r>
            <a:r>
              <a:rPr lang="en-GB" sz="3600" dirty="0">
                <a:solidFill>
                  <a:srgbClr val="48225C"/>
                </a:solidFill>
                <a:latin typeface="Tondo"/>
                <a:ea typeface="Ebrima"/>
                <a:cs typeface="Ebrima"/>
              </a:rPr>
              <a:t>of controlling, coercive, threatening behaviour, violence or abuse between those </a:t>
            </a:r>
            <a:r>
              <a:rPr lang="en-GB" sz="3600" b="1" dirty="0">
                <a:solidFill>
                  <a:srgbClr val="EF4480"/>
                </a:solidFill>
                <a:latin typeface="Tondo"/>
                <a:ea typeface="Ebrima"/>
                <a:cs typeface="Ebrima"/>
              </a:rPr>
              <a:t>aged 16 or over </a:t>
            </a:r>
            <a:r>
              <a:rPr lang="en-GB" sz="3600" dirty="0">
                <a:solidFill>
                  <a:srgbClr val="48225C"/>
                </a:solidFill>
                <a:latin typeface="Tondo"/>
                <a:ea typeface="Ebrima"/>
                <a:cs typeface="Ebrima"/>
              </a:rPr>
              <a:t>who are “</a:t>
            </a:r>
            <a:r>
              <a:rPr lang="en-GB" sz="3600" b="1" dirty="0">
                <a:solidFill>
                  <a:srgbClr val="EF4480"/>
                </a:solidFill>
                <a:latin typeface="Tondo"/>
                <a:ea typeface="Ebrima"/>
                <a:cs typeface="Ebrima"/>
              </a:rPr>
              <a:t>personally connected</a:t>
            </a:r>
            <a:r>
              <a:rPr lang="en-GB" sz="3600" dirty="0">
                <a:solidFill>
                  <a:srgbClr val="48225C"/>
                </a:solidFill>
                <a:latin typeface="Tondo"/>
                <a:ea typeface="Ebrima"/>
                <a:cs typeface="Ebrima"/>
              </a:rPr>
              <a:t>” and the </a:t>
            </a:r>
            <a:r>
              <a:rPr lang="en-GB" sz="3600" b="1" dirty="0">
                <a:solidFill>
                  <a:srgbClr val="EF4480"/>
                </a:solidFill>
                <a:latin typeface="Tondo"/>
                <a:ea typeface="Ebrima"/>
                <a:cs typeface="Ebrima"/>
              </a:rPr>
              <a:t>behaviour is abusive</a:t>
            </a:r>
            <a:r>
              <a:rPr lang="en-GB" sz="3600" dirty="0">
                <a:solidFill>
                  <a:srgbClr val="48225C"/>
                </a:solidFill>
                <a:latin typeface="Tondo"/>
                <a:ea typeface="Ebrima"/>
                <a:cs typeface="Ebrima"/>
              </a:rPr>
              <a:t>. Abuse can be </a:t>
            </a:r>
            <a:r>
              <a:rPr lang="en-GB" sz="3600" b="1" dirty="0">
                <a:solidFill>
                  <a:srgbClr val="EF4480"/>
                </a:solidFill>
                <a:latin typeface="Tondo"/>
                <a:ea typeface="Ebrima"/>
                <a:cs typeface="Ebrima"/>
              </a:rPr>
              <a:t>direct or indirect </a:t>
            </a:r>
            <a:r>
              <a:rPr lang="en-GB" sz="3600" dirty="0">
                <a:solidFill>
                  <a:srgbClr val="48225C"/>
                </a:solidFill>
                <a:latin typeface="Tondo"/>
                <a:ea typeface="Ebrima"/>
                <a:cs typeface="Ebrima"/>
              </a:rPr>
              <a:t>(e.g. through a child). Children can be victims if they are related and </a:t>
            </a:r>
            <a:r>
              <a:rPr lang="en-GB" sz="3600" b="1" dirty="0">
                <a:solidFill>
                  <a:srgbClr val="EF4480"/>
                </a:solidFill>
                <a:latin typeface="Tondo"/>
                <a:ea typeface="Ebrima"/>
                <a:cs typeface="Ebrima"/>
              </a:rPr>
              <a:t>see, hear or experience </a:t>
            </a:r>
            <a:r>
              <a:rPr lang="en-GB" sz="3600" dirty="0">
                <a:solidFill>
                  <a:srgbClr val="48225C"/>
                </a:solidFill>
                <a:latin typeface="Tondo"/>
                <a:ea typeface="Ebrima"/>
                <a:cs typeface="Ebrima"/>
              </a:rPr>
              <a:t>the abuse.</a:t>
            </a:r>
          </a:p>
          <a:p>
            <a:endParaRPr lang="en-GB" dirty="0"/>
          </a:p>
        </p:txBody>
      </p:sp>
      <p:sp>
        <p:nvSpPr>
          <p:cNvPr id="6" name="TextBox 5">
            <a:extLst>
              <a:ext uri="{FF2B5EF4-FFF2-40B4-BE49-F238E27FC236}">
                <a16:creationId xmlns:a16="http://schemas.microsoft.com/office/drawing/2014/main" id="{05CD1BDB-0E42-4729-832C-65F9ACE69C26}"/>
              </a:ext>
            </a:extLst>
          </p:cNvPr>
          <p:cNvSpPr txBox="1"/>
          <p:nvPr/>
        </p:nvSpPr>
        <p:spPr>
          <a:xfrm rot="10800000" flipH="1" flipV="1">
            <a:off x="228084" y="-382225"/>
            <a:ext cx="2167751" cy="4508927"/>
          </a:xfrm>
          <a:prstGeom prst="rect">
            <a:avLst/>
          </a:prstGeom>
          <a:noFill/>
        </p:spPr>
        <p:txBody>
          <a:bodyPr wrap="square" rtlCol="0">
            <a:spAutoFit/>
          </a:bodyPr>
          <a:lstStyle/>
          <a:p>
            <a:pPr algn="ctr"/>
            <a:r>
              <a:rPr lang="en-GB" sz="28700" dirty="0">
                <a:solidFill>
                  <a:srgbClr val="3FBC96"/>
                </a:solidFill>
                <a:latin typeface="Tondo" pitchFamily="34" charset="0"/>
                <a:cs typeface="Times New Roman" panose="02020603050405020304" pitchFamily="18" charset="0"/>
              </a:rPr>
              <a:t>“</a:t>
            </a:r>
            <a:endParaRPr lang="en-GB" sz="2800" dirty="0">
              <a:solidFill>
                <a:srgbClr val="3FBC96"/>
              </a:solidFill>
              <a:latin typeface="Tondo"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8E123CE6-3602-4D0E-A26A-F08B36512827}"/>
              </a:ext>
            </a:extLst>
          </p:cNvPr>
          <p:cNvSpPr txBox="1"/>
          <p:nvPr/>
        </p:nvSpPr>
        <p:spPr>
          <a:xfrm rot="10800000" flipH="1" flipV="1">
            <a:off x="10174188" y="4017713"/>
            <a:ext cx="2167751" cy="4508927"/>
          </a:xfrm>
          <a:prstGeom prst="rect">
            <a:avLst/>
          </a:prstGeom>
          <a:noFill/>
        </p:spPr>
        <p:txBody>
          <a:bodyPr wrap="square" rtlCol="0">
            <a:spAutoFit/>
          </a:bodyPr>
          <a:lstStyle/>
          <a:p>
            <a:pPr algn="ctr"/>
            <a:r>
              <a:rPr lang="en-GB" sz="28700" dirty="0">
                <a:solidFill>
                  <a:srgbClr val="3FBC96"/>
                </a:solidFill>
                <a:latin typeface="Tondo" pitchFamily="34" charset="0"/>
                <a:cs typeface="Times New Roman" panose="02020603050405020304" pitchFamily="18" charset="0"/>
              </a:rPr>
              <a:t>”</a:t>
            </a:r>
            <a:endParaRPr lang="en-GB" sz="2800" dirty="0">
              <a:solidFill>
                <a:srgbClr val="3FBC96"/>
              </a:solidFill>
              <a:latin typeface="Tondo" pitchFamily="34" charset="0"/>
              <a:cs typeface="Times New Roman" panose="02020603050405020304" pitchFamily="18" charset="0"/>
            </a:endParaRPr>
          </a:p>
        </p:txBody>
      </p:sp>
      <p:sp>
        <p:nvSpPr>
          <p:cNvPr id="8" name="Rectangle 7">
            <a:extLst>
              <a:ext uri="{FF2B5EF4-FFF2-40B4-BE49-F238E27FC236}">
                <a16:creationId xmlns:a16="http://schemas.microsoft.com/office/drawing/2014/main" id="{FDD94B2C-605E-466B-8049-1AC7ADE390BA}"/>
              </a:ext>
            </a:extLst>
          </p:cNvPr>
          <p:cNvSpPr/>
          <p:nvPr/>
        </p:nvSpPr>
        <p:spPr>
          <a:xfrm>
            <a:off x="6830780" y="5980226"/>
            <a:ext cx="5133136" cy="707886"/>
          </a:xfrm>
          <a:prstGeom prst="rect">
            <a:avLst/>
          </a:prstGeom>
        </p:spPr>
        <p:txBody>
          <a:bodyPr wrap="none">
            <a:spAutoFit/>
          </a:bodyPr>
          <a:lstStyle/>
          <a:p>
            <a:pPr algn="r"/>
            <a:r>
              <a:rPr lang="en-GB" sz="2000" dirty="0">
                <a:solidFill>
                  <a:srgbClr val="48225C"/>
                </a:solidFill>
                <a:latin typeface="Tondo" panose="020F0503020202020204" pitchFamily="34" charset="0"/>
              </a:rPr>
              <a:t>Adapted from - Domestic Abuse:</a:t>
            </a:r>
            <a:br>
              <a:rPr lang="en-GB" sz="2000" dirty="0">
                <a:solidFill>
                  <a:srgbClr val="48225C"/>
                </a:solidFill>
                <a:latin typeface="Tondo" panose="020F0503020202020204" pitchFamily="34" charset="0"/>
              </a:rPr>
            </a:br>
            <a:r>
              <a:rPr lang="en-GB" sz="2000" dirty="0">
                <a:solidFill>
                  <a:srgbClr val="48225C"/>
                </a:solidFill>
                <a:latin typeface="Tondo" panose="020F0503020202020204" pitchFamily="34" charset="0"/>
              </a:rPr>
              <a:t>Statutory Guidance (2022, updated 2023)</a:t>
            </a:r>
          </a:p>
        </p:txBody>
      </p:sp>
    </p:spTree>
    <p:extLst>
      <p:ext uri="{BB962C8B-B14F-4D97-AF65-F5344CB8AC3E}">
        <p14:creationId xmlns:p14="http://schemas.microsoft.com/office/powerpoint/2010/main" val="16561602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453F7A0-082A-4F00-9854-81C964621885}"/>
              </a:ext>
            </a:extLst>
          </p:cNvPr>
          <p:cNvSpPr/>
          <p:nvPr/>
        </p:nvSpPr>
        <p:spPr>
          <a:xfrm>
            <a:off x="403200" y="1258685"/>
            <a:ext cx="11505857" cy="4082656"/>
          </a:xfrm>
          <a:prstGeom prst="rect">
            <a:avLst/>
          </a:prstGeom>
        </p:spPr>
        <p:txBody>
          <a:bodyPr wrap="square">
            <a:spAutoFit/>
          </a:bodyPr>
          <a:lstStyle/>
          <a:p>
            <a:pPr marL="285750" indent="-285750">
              <a:lnSpc>
                <a:spcPct val="134000"/>
              </a:lnSpc>
              <a:buFont typeface="Arial" panose="020B0604020202020204" pitchFamily="34" charset="0"/>
              <a:buChar char="•"/>
            </a:pPr>
            <a:r>
              <a:rPr lang="en-GB" sz="2800" b="1" dirty="0">
                <a:solidFill>
                  <a:srgbClr val="EF4480"/>
                </a:solidFill>
                <a:latin typeface="Tondo" panose="020F0503020202020204" pitchFamily="34" charset="0"/>
                <a:ea typeface="Ebrima" panose="02000000000000000000" pitchFamily="2" charset="0"/>
                <a:cs typeface="Ebrima" panose="02000000000000000000" pitchFamily="2" charset="0"/>
              </a:rPr>
              <a:t>physical </a:t>
            </a:r>
            <a:r>
              <a:rPr lang="en-GB" sz="2800" dirty="0">
                <a:solidFill>
                  <a:srgbClr val="4A205D"/>
                </a:solidFill>
                <a:latin typeface="Tondo" panose="020F0503020202020204" pitchFamily="34" charset="0"/>
                <a:ea typeface="Ebrima" panose="02000000000000000000" pitchFamily="2" charset="0"/>
                <a:cs typeface="Ebrima" panose="02000000000000000000" pitchFamily="2" charset="0"/>
              </a:rPr>
              <a:t>abuse</a:t>
            </a:r>
          </a:p>
          <a:p>
            <a:pPr marL="285750" indent="-285750">
              <a:lnSpc>
                <a:spcPct val="134000"/>
              </a:lnSpc>
              <a:buFont typeface="Arial" panose="020B0604020202020204" pitchFamily="34" charset="0"/>
              <a:buChar char="•"/>
            </a:pPr>
            <a:r>
              <a:rPr lang="en-GB" sz="2800" b="1" dirty="0">
                <a:solidFill>
                  <a:srgbClr val="EF4480"/>
                </a:solidFill>
                <a:latin typeface="Tondo" panose="020F0503020202020204" pitchFamily="34" charset="0"/>
                <a:ea typeface="Ebrima" panose="02000000000000000000" pitchFamily="2" charset="0"/>
                <a:cs typeface="Ebrima" panose="02000000000000000000" pitchFamily="2" charset="0"/>
              </a:rPr>
              <a:t>sexual </a:t>
            </a:r>
            <a:r>
              <a:rPr lang="en-GB" sz="2800" dirty="0">
                <a:solidFill>
                  <a:srgbClr val="4A205D"/>
                </a:solidFill>
                <a:latin typeface="Tondo" panose="020F0503020202020204" pitchFamily="34" charset="0"/>
                <a:ea typeface="Ebrima" panose="02000000000000000000" pitchFamily="2" charset="0"/>
                <a:cs typeface="Ebrima" panose="02000000000000000000" pitchFamily="2" charset="0"/>
              </a:rPr>
              <a:t>abuse</a:t>
            </a:r>
          </a:p>
          <a:p>
            <a:pPr marL="285750" indent="-285750">
              <a:lnSpc>
                <a:spcPct val="134000"/>
              </a:lnSpc>
              <a:buFont typeface="Arial" panose="020B0604020202020204" pitchFamily="34" charset="0"/>
              <a:buChar char="•"/>
            </a:pPr>
            <a:r>
              <a:rPr lang="en-GB" sz="2800" b="1" dirty="0">
                <a:solidFill>
                  <a:srgbClr val="EF4480"/>
                </a:solidFill>
                <a:latin typeface="Tondo" panose="020F0503020202020204" pitchFamily="34" charset="0"/>
                <a:ea typeface="Ebrima" panose="02000000000000000000" pitchFamily="2" charset="0"/>
                <a:cs typeface="Ebrima" panose="02000000000000000000" pitchFamily="2" charset="0"/>
              </a:rPr>
              <a:t>controlling </a:t>
            </a:r>
            <a:r>
              <a:rPr lang="en-GB" sz="2800" dirty="0">
                <a:solidFill>
                  <a:srgbClr val="4A205D"/>
                </a:solidFill>
                <a:latin typeface="Tondo" panose="020F0503020202020204" pitchFamily="34" charset="0"/>
                <a:ea typeface="Ebrima" panose="02000000000000000000" pitchFamily="2" charset="0"/>
                <a:cs typeface="Ebrima" panose="02000000000000000000" pitchFamily="2" charset="0"/>
              </a:rPr>
              <a:t>or</a:t>
            </a:r>
            <a:r>
              <a:rPr lang="en-GB" sz="2800" b="1" dirty="0">
                <a:solidFill>
                  <a:srgbClr val="EF4480"/>
                </a:solidFill>
                <a:latin typeface="Tondo" panose="020F0503020202020204" pitchFamily="34" charset="0"/>
                <a:ea typeface="Ebrima" panose="02000000000000000000" pitchFamily="2" charset="0"/>
                <a:cs typeface="Ebrima" panose="02000000000000000000" pitchFamily="2" charset="0"/>
              </a:rPr>
              <a:t> coercive </a:t>
            </a:r>
            <a:r>
              <a:rPr lang="en-GB" sz="2800" dirty="0">
                <a:solidFill>
                  <a:srgbClr val="4A205D"/>
                </a:solidFill>
                <a:latin typeface="Tondo" panose="020F0503020202020204" pitchFamily="34" charset="0"/>
                <a:ea typeface="Ebrima" panose="02000000000000000000" pitchFamily="2" charset="0"/>
                <a:cs typeface="Ebrima" panose="02000000000000000000" pitchFamily="2" charset="0"/>
              </a:rPr>
              <a:t>behaviour</a:t>
            </a:r>
          </a:p>
          <a:p>
            <a:pPr marL="285750" indent="-285750">
              <a:lnSpc>
                <a:spcPct val="134000"/>
              </a:lnSpc>
              <a:buFont typeface="Arial" panose="020B0604020202020204" pitchFamily="34" charset="0"/>
              <a:buChar char="•"/>
            </a:pPr>
            <a:r>
              <a:rPr lang="en-GB" sz="2800" b="1" dirty="0">
                <a:solidFill>
                  <a:srgbClr val="EF4480"/>
                </a:solidFill>
                <a:latin typeface="Tondo" panose="020F0503020202020204" pitchFamily="34" charset="0"/>
                <a:ea typeface="Ebrima" panose="02000000000000000000" pitchFamily="2" charset="0"/>
                <a:cs typeface="Ebrima" panose="02000000000000000000" pitchFamily="2" charset="0"/>
              </a:rPr>
              <a:t>harassment </a:t>
            </a:r>
            <a:r>
              <a:rPr lang="en-GB" sz="2800" dirty="0">
                <a:solidFill>
                  <a:srgbClr val="4A205D"/>
                </a:solidFill>
                <a:latin typeface="Tondo" panose="020F0503020202020204" pitchFamily="34" charset="0"/>
                <a:ea typeface="Ebrima" panose="02000000000000000000" pitchFamily="2" charset="0"/>
                <a:cs typeface="Ebrima" panose="02000000000000000000" pitchFamily="2" charset="0"/>
              </a:rPr>
              <a:t>or</a:t>
            </a:r>
            <a:r>
              <a:rPr lang="en-GB" sz="2800" b="1" dirty="0">
                <a:solidFill>
                  <a:srgbClr val="EF4480"/>
                </a:solidFill>
                <a:latin typeface="Tondo" panose="020F0503020202020204" pitchFamily="34" charset="0"/>
                <a:ea typeface="Ebrima" panose="02000000000000000000" pitchFamily="2" charset="0"/>
                <a:cs typeface="Ebrima" panose="02000000000000000000" pitchFamily="2" charset="0"/>
              </a:rPr>
              <a:t> stalking</a:t>
            </a:r>
            <a:endParaRPr lang="en-GB" sz="2800" dirty="0">
              <a:solidFill>
                <a:srgbClr val="4A205D"/>
              </a:solidFill>
              <a:latin typeface="Tondo" panose="020F0503020202020204" pitchFamily="34" charset="0"/>
              <a:ea typeface="Ebrima" panose="02000000000000000000" pitchFamily="2" charset="0"/>
              <a:cs typeface="Ebrima" panose="02000000000000000000" pitchFamily="2" charset="0"/>
            </a:endParaRPr>
          </a:p>
          <a:p>
            <a:pPr marL="285750" indent="-285750">
              <a:lnSpc>
                <a:spcPct val="134000"/>
              </a:lnSpc>
              <a:buFont typeface="Arial" panose="020B0604020202020204" pitchFamily="34" charset="0"/>
              <a:buChar char="•"/>
            </a:pPr>
            <a:r>
              <a:rPr lang="en-GB" sz="2800" b="1" dirty="0">
                <a:solidFill>
                  <a:srgbClr val="EF4480"/>
                </a:solidFill>
                <a:latin typeface="Tondo" panose="020F0503020202020204" pitchFamily="34" charset="0"/>
                <a:ea typeface="Ebrima" panose="02000000000000000000" pitchFamily="2" charset="0"/>
                <a:cs typeface="Ebrima" panose="02000000000000000000" pitchFamily="2" charset="0"/>
              </a:rPr>
              <a:t>economic </a:t>
            </a:r>
            <a:r>
              <a:rPr lang="en-GB" sz="2800" dirty="0">
                <a:solidFill>
                  <a:srgbClr val="4A205D"/>
                </a:solidFill>
                <a:latin typeface="Tondo" panose="020F0503020202020204" pitchFamily="34" charset="0"/>
                <a:ea typeface="Ebrima" panose="02000000000000000000" pitchFamily="2" charset="0"/>
                <a:cs typeface="Ebrima" panose="02000000000000000000" pitchFamily="2" charset="0"/>
              </a:rPr>
              <a:t>abuse</a:t>
            </a:r>
          </a:p>
          <a:p>
            <a:pPr marL="285750" indent="-285750">
              <a:lnSpc>
                <a:spcPct val="134000"/>
              </a:lnSpc>
              <a:buFont typeface="Arial" panose="020B0604020202020204" pitchFamily="34" charset="0"/>
              <a:buChar char="•"/>
            </a:pPr>
            <a:r>
              <a:rPr lang="en-GB" sz="2800" b="1" dirty="0">
                <a:solidFill>
                  <a:srgbClr val="EF4480"/>
                </a:solidFill>
                <a:latin typeface="Tondo" panose="020F0503020202020204" pitchFamily="34" charset="0"/>
                <a:ea typeface="Ebrima" panose="02000000000000000000" pitchFamily="2" charset="0"/>
                <a:cs typeface="Ebrima" panose="02000000000000000000" pitchFamily="2" charset="0"/>
              </a:rPr>
              <a:t>emotional </a:t>
            </a:r>
            <a:r>
              <a:rPr lang="en-GB" sz="2800" dirty="0">
                <a:solidFill>
                  <a:srgbClr val="4A205D"/>
                </a:solidFill>
                <a:latin typeface="Tondo" panose="020F0503020202020204" pitchFamily="34" charset="0"/>
                <a:ea typeface="Ebrima" panose="02000000000000000000" pitchFamily="2" charset="0"/>
                <a:cs typeface="Ebrima" panose="02000000000000000000" pitchFamily="2" charset="0"/>
              </a:rPr>
              <a:t>or</a:t>
            </a:r>
            <a:r>
              <a:rPr lang="en-GB" sz="2800" b="1" dirty="0">
                <a:solidFill>
                  <a:srgbClr val="EF4480"/>
                </a:solidFill>
                <a:latin typeface="Tondo" panose="020F0503020202020204" pitchFamily="34" charset="0"/>
                <a:ea typeface="Ebrima" panose="02000000000000000000" pitchFamily="2" charset="0"/>
                <a:cs typeface="Ebrima" panose="02000000000000000000" pitchFamily="2" charset="0"/>
              </a:rPr>
              <a:t> psychological </a:t>
            </a:r>
            <a:r>
              <a:rPr lang="en-GB" sz="2800" dirty="0">
                <a:solidFill>
                  <a:srgbClr val="4A205D"/>
                </a:solidFill>
                <a:latin typeface="Tondo" panose="020F0503020202020204" pitchFamily="34" charset="0"/>
                <a:ea typeface="Ebrima" panose="02000000000000000000" pitchFamily="2" charset="0"/>
                <a:cs typeface="Ebrima" panose="02000000000000000000" pitchFamily="2" charset="0"/>
              </a:rPr>
              <a:t>abuse</a:t>
            </a:r>
          </a:p>
          <a:p>
            <a:pPr marL="285750" indent="-285750">
              <a:lnSpc>
                <a:spcPct val="134000"/>
              </a:lnSpc>
              <a:buFont typeface="Arial" panose="020B0604020202020204" pitchFamily="34" charset="0"/>
              <a:buChar char="•"/>
            </a:pPr>
            <a:r>
              <a:rPr lang="en-GB" sz="2800" b="1" dirty="0">
                <a:solidFill>
                  <a:srgbClr val="EF4480"/>
                </a:solidFill>
                <a:latin typeface="Tondo" panose="020F0503020202020204" pitchFamily="34" charset="0"/>
                <a:ea typeface="Ebrima" panose="02000000000000000000" pitchFamily="2" charset="0"/>
                <a:cs typeface="Ebrima" panose="02000000000000000000" pitchFamily="2" charset="0"/>
              </a:rPr>
              <a:t>other </a:t>
            </a:r>
            <a:r>
              <a:rPr lang="en-GB" sz="2800" dirty="0">
                <a:solidFill>
                  <a:srgbClr val="4A205D"/>
                </a:solidFill>
                <a:latin typeface="Tondo" panose="020F0503020202020204" pitchFamily="34" charset="0"/>
                <a:ea typeface="Ebrima" panose="02000000000000000000" pitchFamily="2" charset="0"/>
                <a:cs typeface="Ebrima" panose="02000000000000000000" pitchFamily="2" charset="0"/>
              </a:rPr>
              <a:t>abuse</a:t>
            </a:r>
          </a:p>
        </p:txBody>
      </p:sp>
      <p:sp>
        <p:nvSpPr>
          <p:cNvPr id="3" name="Title 1">
            <a:extLst>
              <a:ext uri="{FF2B5EF4-FFF2-40B4-BE49-F238E27FC236}">
                <a16:creationId xmlns:a16="http://schemas.microsoft.com/office/drawing/2014/main" id="{E1CCF186-9840-404E-87D1-04E8E90ED757}"/>
              </a:ext>
            </a:extLst>
          </p:cNvPr>
          <p:cNvSpPr txBox="1">
            <a:spLocks/>
          </p:cNvSpPr>
          <p:nvPr/>
        </p:nvSpPr>
        <p:spPr>
          <a:xfrm>
            <a:off x="403200" y="360000"/>
            <a:ext cx="10515600" cy="74323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48225C"/>
                </a:solidFill>
                <a:latin typeface="Ebrima" panose="02000000000000000000" pitchFamily="2" charset="0"/>
                <a:ea typeface="Ebrima" panose="02000000000000000000" pitchFamily="2" charset="0"/>
                <a:cs typeface="Ebrima" panose="02000000000000000000" pitchFamily="2" charset="0"/>
              </a:defRPr>
            </a:lvl1pPr>
          </a:lstStyle>
          <a:p>
            <a:r>
              <a:rPr lang="en-GB" b="1" dirty="0">
                <a:solidFill>
                  <a:srgbClr val="EF4480"/>
                </a:solidFill>
                <a:latin typeface="Tondo" pitchFamily="34" charset="0"/>
              </a:rPr>
              <a:t>Types</a:t>
            </a:r>
            <a:r>
              <a:rPr lang="en-GB" dirty="0">
                <a:latin typeface="Tondo" pitchFamily="34" charset="0"/>
              </a:rPr>
              <a:t> of domestic abuse</a:t>
            </a:r>
          </a:p>
        </p:txBody>
      </p:sp>
      <p:pic>
        <p:nvPicPr>
          <p:cNvPr id="8" name="Picture 7" descr="Icon&#10;&#10;Description automatically generated">
            <a:extLst>
              <a:ext uri="{FF2B5EF4-FFF2-40B4-BE49-F238E27FC236}">
                <a16:creationId xmlns:a16="http://schemas.microsoft.com/office/drawing/2014/main" id="{04043F63-30E0-414C-807F-84ED22D66A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7074" y="1613573"/>
            <a:ext cx="3883064" cy="3372880"/>
          </a:xfrm>
          <a:prstGeom prst="rect">
            <a:avLst/>
          </a:prstGeom>
        </p:spPr>
      </p:pic>
    </p:spTree>
    <p:extLst>
      <p:ext uri="{BB962C8B-B14F-4D97-AF65-F5344CB8AC3E}">
        <p14:creationId xmlns:p14="http://schemas.microsoft.com/office/powerpoint/2010/main" val="25650299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8E73278-FB62-433B-A4A5-92ACDCE7708E}"/>
              </a:ext>
            </a:extLst>
          </p:cNvPr>
          <p:cNvSpPr txBox="1">
            <a:spLocks/>
          </p:cNvSpPr>
          <p:nvPr/>
        </p:nvSpPr>
        <p:spPr>
          <a:xfrm>
            <a:off x="403199" y="360000"/>
            <a:ext cx="11176503" cy="74323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rgbClr val="48225C"/>
                </a:solidFill>
                <a:latin typeface="Ebrima" panose="02000000000000000000" pitchFamily="2" charset="0"/>
                <a:ea typeface="Ebrima" panose="02000000000000000000" pitchFamily="2" charset="0"/>
                <a:cs typeface="Ebrima" panose="02000000000000000000" pitchFamily="2" charset="0"/>
              </a:defRPr>
            </a:lvl1pPr>
          </a:lstStyle>
          <a:p>
            <a:r>
              <a:rPr lang="en-GB" b="1" dirty="0">
                <a:solidFill>
                  <a:srgbClr val="EF4480"/>
                </a:solidFill>
                <a:latin typeface="Tondo" pitchFamily="34" charset="0"/>
              </a:rPr>
              <a:t>Child to parent </a:t>
            </a:r>
            <a:r>
              <a:rPr lang="en-GB" dirty="0">
                <a:latin typeface="Tondo" pitchFamily="34" charset="0"/>
              </a:rPr>
              <a:t>violence and abuse</a:t>
            </a:r>
          </a:p>
        </p:txBody>
      </p:sp>
      <p:sp>
        <p:nvSpPr>
          <p:cNvPr id="5" name="Content Placeholder 2">
            <a:extLst>
              <a:ext uri="{FF2B5EF4-FFF2-40B4-BE49-F238E27FC236}">
                <a16:creationId xmlns:a16="http://schemas.microsoft.com/office/drawing/2014/main" id="{B95C88D0-70E6-4926-9BAB-46AFDDF494AD}"/>
              </a:ext>
            </a:extLst>
          </p:cNvPr>
          <p:cNvSpPr>
            <a:spLocks noGrp="1"/>
          </p:cNvSpPr>
          <p:nvPr>
            <p:ph sz="half" idx="1"/>
          </p:nvPr>
        </p:nvSpPr>
        <p:spPr>
          <a:xfrm>
            <a:off x="398450" y="1295400"/>
            <a:ext cx="11395100" cy="4267200"/>
          </a:xfrm>
        </p:spPr>
        <p:txBody>
          <a:bodyPr>
            <a:normAutofit/>
          </a:bodyPr>
          <a:lstStyle/>
          <a:p>
            <a:pPr>
              <a:lnSpc>
                <a:spcPct val="154000"/>
              </a:lnSpc>
              <a:spcBef>
                <a:spcPts val="0"/>
              </a:spcBef>
            </a:pPr>
            <a:r>
              <a:rPr lang="en-GB" dirty="0">
                <a:latin typeface="Tondo" panose="020F0503020202020204" pitchFamily="34" charset="0"/>
              </a:rPr>
              <a:t>No current legal definition.</a:t>
            </a:r>
          </a:p>
          <a:p>
            <a:pPr>
              <a:lnSpc>
                <a:spcPct val="154000"/>
              </a:lnSpc>
              <a:spcBef>
                <a:spcPts val="0"/>
              </a:spcBef>
            </a:pPr>
            <a:r>
              <a:rPr lang="en-GB" dirty="0">
                <a:latin typeface="Tondo" panose="020F0503020202020204" pitchFamily="34" charset="0"/>
              </a:rPr>
              <a:t>Abusive behaviours can include violence, damage to property, emotional abuse and financial abuse.</a:t>
            </a:r>
          </a:p>
          <a:p>
            <a:pPr>
              <a:lnSpc>
                <a:spcPct val="154000"/>
              </a:lnSpc>
              <a:spcBef>
                <a:spcPts val="0"/>
              </a:spcBef>
            </a:pPr>
            <a:r>
              <a:rPr lang="en-GB" dirty="0">
                <a:latin typeface="Tondo" panose="020F0503020202020204" pitchFamily="34" charset="0"/>
              </a:rPr>
              <a:t>Siblings may be abused or abusive as well.</a:t>
            </a:r>
          </a:p>
          <a:p>
            <a:pPr>
              <a:lnSpc>
                <a:spcPct val="154000"/>
              </a:lnSpc>
              <a:spcBef>
                <a:spcPts val="0"/>
              </a:spcBef>
            </a:pPr>
            <a:r>
              <a:rPr lang="en-GB" dirty="0">
                <a:latin typeface="Tondo" panose="020F0503020202020204" pitchFamily="34" charset="0"/>
              </a:rPr>
              <a:t>May be a history of abuse between parents.</a:t>
            </a:r>
          </a:p>
          <a:p>
            <a:pPr>
              <a:lnSpc>
                <a:spcPct val="154000"/>
              </a:lnSpc>
              <a:spcBef>
                <a:spcPts val="0"/>
              </a:spcBef>
            </a:pPr>
            <a:r>
              <a:rPr lang="en-GB" dirty="0">
                <a:latin typeface="Tondo" panose="020F0503020202020204" pitchFamily="34" charset="0"/>
              </a:rPr>
              <a:t>Many barriers to getting support.</a:t>
            </a:r>
          </a:p>
        </p:txBody>
      </p:sp>
    </p:spTree>
    <p:extLst>
      <p:ext uri="{BB962C8B-B14F-4D97-AF65-F5344CB8AC3E}">
        <p14:creationId xmlns:p14="http://schemas.microsoft.com/office/powerpoint/2010/main" val="42745025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F0DCFE7-2FBD-4B6D-8669-7F8697E5B72E}"/>
              </a:ext>
            </a:extLst>
          </p:cNvPr>
          <p:cNvSpPr txBox="1">
            <a:spLocks/>
          </p:cNvSpPr>
          <p:nvPr/>
        </p:nvSpPr>
        <p:spPr>
          <a:xfrm>
            <a:off x="403200" y="196934"/>
            <a:ext cx="5532380" cy="74323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48225C"/>
                </a:solidFill>
                <a:latin typeface="Ebrima" panose="02000000000000000000" pitchFamily="2" charset="0"/>
                <a:ea typeface="Ebrima" panose="02000000000000000000" pitchFamily="2" charset="0"/>
                <a:cs typeface="Ebrima" panose="02000000000000000000" pitchFamily="2" charset="0"/>
              </a:defRPr>
            </a:lvl1pPr>
          </a:lstStyle>
          <a:p>
            <a:r>
              <a:rPr lang="en-GB" b="1" dirty="0">
                <a:solidFill>
                  <a:srgbClr val="EF4480"/>
                </a:solidFill>
                <a:latin typeface="Tondo" pitchFamily="34" charset="0"/>
              </a:rPr>
              <a:t>Police</a:t>
            </a:r>
            <a:r>
              <a:rPr lang="en-GB" dirty="0">
                <a:latin typeface="Tondo" pitchFamily="34" charset="0"/>
              </a:rPr>
              <a:t> involvement</a:t>
            </a:r>
          </a:p>
        </p:txBody>
      </p:sp>
      <p:sp>
        <p:nvSpPr>
          <p:cNvPr id="5" name="TextBox 4">
            <a:extLst>
              <a:ext uri="{FF2B5EF4-FFF2-40B4-BE49-F238E27FC236}">
                <a16:creationId xmlns:a16="http://schemas.microsoft.com/office/drawing/2014/main" id="{CF958CF5-143B-4EDC-9023-45C632C5642E}"/>
              </a:ext>
            </a:extLst>
          </p:cNvPr>
          <p:cNvSpPr txBox="1"/>
          <p:nvPr/>
        </p:nvSpPr>
        <p:spPr>
          <a:xfrm>
            <a:off x="244223" y="865172"/>
            <a:ext cx="5851777" cy="4621971"/>
          </a:xfrm>
          <a:prstGeom prst="rect">
            <a:avLst/>
          </a:prstGeom>
          <a:noFill/>
        </p:spPr>
        <p:txBody>
          <a:bodyPr wrap="square" numCol="1">
            <a:spAutoFit/>
          </a:bodyPr>
          <a:lstStyle/>
          <a:p>
            <a:pPr marL="285750" indent="-285750">
              <a:lnSpc>
                <a:spcPct val="114000"/>
              </a:lnSpc>
              <a:spcAft>
                <a:spcPts val="1200"/>
              </a:spcAft>
              <a:buFont typeface="Arial" panose="020B0604020202020204" pitchFamily="34" charset="0"/>
              <a:buChar char="•"/>
            </a:pPr>
            <a:r>
              <a:rPr lang="en-US" sz="2200" b="1" dirty="0">
                <a:solidFill>
                  <a:srgbClr val="EF4480"/>
                </a:solidFill>
                <a:latin typeface="Tondo" panose="020F0503020202020204" pitchFamily="34" charset="0"/>
              </a:rPr>
              <a:t>throwing crockery</a:t>
            </a:r>
            <a:r>
              <a:rPr lang="en-US" sz="2200" dirty="0">
                <a:solidFill>
                  <a:srgbClr val="4A205D"/>
                </a:solidFill>
                <a:latin typeface="Tondo" panose="020F0503020202020204" pitchFamily="34" charset="0"/>
              </a:rPr>
              <a:t>, even if it misses the target – common assault, actual / grievous bodily harm, wounding, criminal damage, affray (fighting in a public place), threatening behaviour</a:t>
            </a:r>
          </a:p>
          <a:p>
            <a:pPr marL="285750" marR="0" lvl="0" indent="-285750" algn="l" defTabSz="914400" rtl="0" eaLnBrk="1" fontAlgn="auto" latinLnBrk="0" hangingPunct="1">
              <a:lnSpc>
                <a:spcPct val="114000"/>
              </a:lnSpc>
              <a:spcBef>
                <a:spcPts val="0"/>
              </a:spcBef>
              <a:spcAft>
                <a:spcPts val="1200"/>
              </a:spcAft>
              <a:buClrTx/>
              <a:buSzTx/>
              <a:buFont typeface="Arial" panose="020B0604020202020204" pitchFamily="34" charset="0"/>
              <a:buChar char="•"/>
              <a:tabLst/>
              <a:defRPr/>
            </a:pPr>
            <a:r>
              <a:rPr kumimoji="0" lang="en-US" sz="2200" b="1" i="0" u="none" strike="noStrike" kern="1200" cap="none" spc="0" normalizeH="0" baseline="0" noProof="0" dirty="0">
                <a:ln>
                  <a:noFill/>
                </a:ln>
                <a:solidFill>
                  <a:srgbClr val="EF4480"/>
                </a:solidFill>
                <a:effectLst/>
                <a:uLnTx/>
                <a:uFillTx/>
                <a:latin typeface="Tondo" panose="020F0503020202020204" pitchFamily="34" charset="0"/>
                <a:ea typeface="+mn-ea"/>
                <a:cs typeface="+mn-cs"/>
              </a:rPr>
              <a:t>punching, slapping, pushing, kicking, head-butting, and hair pulling </a:t>
            </a:r>
            <a:r>
              <a:rPr kumimoji="0" lang="en-US" sz="2200" b="0" i="0" u="none" strike="noStrike" kern="1200" cap="none" spc="0" normalizeH="0" baseline="0" noProof="0" dirty="0">
                <a:ln>
                  <a:noFill/>
                </a:ln>
                <a:solidFill>
                  <a:srgbClr val="4A205D"/>
                </a:solidFill>
                <a:effectLst/>
                <a:uLnTx/>
                <a:uFillTx/>
                <a:latin typeface="Tondo" panose="020F0503020202020204" pitchFamily="34" charset="0"/>
                <a:ea typeface="+mn-ea"/>
                <a:cs typeface="+mn-cs"/>
              </a:rPr>
              <a:t>– common assault, actual / grievous bodily harm, wounding, attempted murder</a:t>
            </a:r>
          </a:p>
          <a:p>
            <a:pPr marL="285750" marR="0" lvl="0" indent="-285750" algn="l" defTabSz="914400" rtl="0" eaLnBrk="1" fontAlgn="auto" latinLnBrk="0" hangingPunct="1">
              <a:lnSpc>
                <a:spcPct val="114000"/>
              </a:lnSpc>
              <a:spcBef>
                <a:spcPts val="0"/>
              </a:spcBef>
              <a:spcAft>
                <a:spcPts val="1200"/>
              </a:spcAft>
              <a:buClrTx/>
              <a:buSzTx/>
              <a:buFont typeface="Arial" panose="020B0604020202020204" pitchFamily="34" charset="0"/>
              <a:buChar char="•"/>
              <a:tabLst/>
              <a:defRPr/>
            </a:pPr>
            <a:r>
              <a:rPr kumimoji="0" lang="en-US" sz="2200" b="1" i="0" u="none" strike="noStrike" kern="1200" cap="none" spc="0" normalizeH="0" baseline="0" noProof="0" dirty="0">
                <a:ln>
                  <a:noFill/>
                </a:ln>
                <a:solidFill>
                  <a:srgbClr val="EF4480"/>
                </a:solidFill>
                <a:effectLst/>
                <a:uLnTx/>
                <a:uFillTx/>
                <a:latin typeface="Tondo" panose="020F0503020202020204" pitchFamily="34" charset="0"/>
                <a:ea typeface="+mn-ea"/>
                <a:cs typeface="+mn-cs"/>
              </a:rPr>
              <a:t>constant unreasonable criticism </a:t>
            </a:r>
            <a:r>
              <a:rPr kumimoji="0" lang="en-US" sz="2200" b="0" i="0" u="none" strike="noStrike" kern="1200" cap="none" spc="0" normalizeH="0" baseline="0" noProof="0" dirty="0">
                <a:ln>
                  <a:noFill/>
                </a:ln>
                <a:solidFill>
                  <a:srgbClr val="4A205D"/>
                </a:solidFill>
                <a:effectLst/>
                <a:uLnTx/>
                <a:uFillTx/>
                <a:latin typeface="Tondo" panose="020F0503020202020204" pitchFamily="34" charset="0"/>
                <a:ea typeface="+mn-ea"/>
                <a:cs typeface="+mn-cs"/>
              </a:rPr>
              <a:t>– harassment, actual bodily harm</a:t>
            </a:r>
          </a:p>
        </p:txBody>
      </p:sp>
      <p:sp>
        <p:nvSpPr>
          <p:cNvPr id="6" name="TextBox 5">
            <a:extLst>
              <a:ext uri="{FF2B5EF4-FFF2-40B4-BE49-F238E27FC236}">
                <a16:creationId xmlns:a16="http://schemas.microsoft.com/office/drawing/2014/main" id="{ECC28BA7-E6B6-4415-97B6-0F6D7D6B56A5}"/>
              </a:ext>
            </a:extLst>
          </p:cNvPr>
          <p:cNvSpPr txBox="1"/>
          <p:nvPr/>
        </p:nvSpPr>
        <p:spPr>
          <a:xfrm>
            <a:off x="6254978" y="342939"/>
            <a:ext cx="5692800" cy="6087564"/>
          </a:xfrm>
          <a:prstGeom prst="rect">
            <a:avLst/>
          </a:prstGeom>
          <a:noFill/>
        </p:spPr>
        <p:txBody>
          <a:bodyPr wrap="square" rtlCol="0">
            <a:spAutoFit/>
          </a:bodyPr>
          <a:lstStyle/>
          <a:p>
            <a:pPr marL="285750" indent="-285750">
              <a:lnSpc>
                <a:spcPct val="114000"/>
              </a:lnSpc>
              <a:spcAft>
                <a:spcPts val="1200"/>
              </a:spcAft>
              <a:buFont typeface="Arial" panose="020B0604020202020204" pitchFamily="34" charset="0"/>
              <a:buChar char="•"/>
            </a:pPr>
            <a:r>
              <a:rPr lang="en-US" sz="2200" b="1" dirty="0">
                <a:solidFill>
                  <a:srgbClr val="EF4480"/>
                </a:solidFill>
                <a:latin typeface="Tondo" panose="020F0503020202020204" pitchFamily="34" charset="0"/>
              </a:rPr>
              <a:t>harming or neglecting a child </a:t>
            </a:r>
            <a:r>
              <a:rPr lang="en-US" sz="2200" dirty="0">
                <a:solidFill>
                  <a:srgbClr val="4A205D"/>
                </a:solidFill>
                <a:latin typeface="Tondo" panose="020F0503020202020204" pitchFamily="34" charset="0"/>
              </a:rPr>
              <a:t>– child cruelty</a:t>
            </a:r>
          </a:p>
          <a:p>
            <a:pPr marL="285750" indent="-285750">
              <a:lnSpc>
                <a:spcPct val="114000"/>
              </a:lnSpc>
              <a:spcAft>
                <a:spcPts val="1200"/>
              </a:spcAft>
              <a:buFont typeface="Arial" panose="020B0604020202020204" pitchFamily="34" charset="0"/>
              <a:buChar char="•"/>
            </a:pPr>
            <a:r>
              <a:rPr lang="en-US" sz="2200" b="1" dirty="0">
                <a:solidFill>
                  <a:srgbClr val="EF4480"/>
                </a:solidFill>
                <a:latin typeface="Tondo" panose="020F0503020202020204" pitchFamily="34" charset="0"/>
              </a:rPr>
              <a:t>numerous phone calls to check someone’s whereabouts </a:t>
            </a:r>
            <a:r>
              <a:rPr lang="en-US" sz="2200" dirty="0">
                <a:solidFill>
                  <a:srgbClr val="4A205D"/>
                </a:solidFill>
                <a:latin typeface="Tondo" panose="020F0503020202020204" pitchFamily="34" charset="0"/>
              </a:rPr>
              <a:t>– harassment, false imprisonment</a:t>
            </a:r>
          </a:p>
          <a:p>
            <a:pPr marL="285750" marR="0" lvl="0" indent="-285750" algn="l" defTabSz="914400" rtl="0" eaLnBrk="1" fontAlgn="auto" latinLnBrk="0" hangingPunct="1">
              <a:lnSpc>
                <a:spcPct val="114000"/>
              </a:lnSpc>
              <a:spcBef>
                <a:spcPts val="0"/>
              </a:spcBef>
              <a:spcAft>
                <a:spcPts val="1200"/>
              </a:spcAft>
              <a:buClrTx/>
              <a:buSzTx/>
              <a:buFont typeface="Arial" panose="020B0604020202020204" pitchFamily="34" charset="0"/>
              <a:buChar char="•"/>
              <a:tabLst/>
              <a:defRPr/>
            </a:pPr>
            <a:r>
              <a:rPr lang="en-US" sz="2200" b="1" dirty="0">
                <a:solidFill>
                  <a:srgbClr val="EF4480"/>
                </a:solidFill>
                <a:latin typeface="Tondo" panose="020F0503020202020204" pitchFamily="34" charset="0"/>
              </a:rPr>
              <a:t>preventing someone from having a fair share of the household money, </a:t>
            </a:r>
            <a:r>
              <a:rPr kumimoji="0" lang="en-US" sz="2200" b="1" i="0" u="none" strike="noStrike" kern="1200" cap="none" spc="0" normalizeH="0" baseline="0" noProof="0" dirty="0">
                <a:ln>
                  <a:noFill/>
                </a:ln>
                <a:solidFill>
                  <a:srgbClr val="EF4480"/>
                </a:solidFill>
                <a:effectLst/>
                <a:uLnTx/>
                <a:uFillTx/>
                <a:latin typeface="Tondo" panose="020F0503020202020204" pitchFamily="34" charset="0"/>
                <a:ea typeface="+mn-ea"/>
                <a:cs typeface="+mn-cs"/>
              </a:rPr>
              <a:t>stopping someone from seeing friends and relatives</a:t>
            </a:r>
            <a:r>
              <a:rPr kumimoji="0" lang="en-US" sz="2200" i="0" u="none" strike="noStrike" kern="1200" cap="none" spc="0" normalizeH="0" baseline="0" noProof="0" dirty="0">
                <a:ln>
                  <a:noFill/>
                </a:ln>
                <a:solidFill>
                  <a:srgbClr val="4A205D"/>
                </a:solidFill>
                <a:effectLst/>
                <a:uLnTx/>
                <a:uFillTx/>
                <a:latin typeface="Tondo" panose="020F0503020202020204" pitchFamily="34" charset="0"/>
                <a:ea typeface="+mn-ea"/>
                <a:cs typeface="+mn-cs"/>
              </a:rPr>
              <a:t> – controlling behaviour</a:t>
            </a:r>
            <a:endParaRPr lang="en-US" sz="2200" b="1" dirty="0">
              <a:solidFill>
                <a:srgbClr val="EF4480"/>
              </a:solidFill>
              <a:latin typeface="Tondo" panose="020F0503020202020204" pitchFamily="34" charset="0"/>
            </a:endParaRPr>
          </a:p>
          <a:p>
            <a:pPr marL="285750" indent="-285750">
              <a:lnSpc>
                <a:spcPct val="114000"/>
              </a:lnSpc>
              <a:spcAft>
                <a:spcPts val="1200"/>
              </a:spcAft>
              <a:buFont typeface="Arial" panose="020B0604020202020204" pitchFamily="34" charset="0"/>
              <a:buChar char="•"/>
            </a:pPr>
            <a:r>
              <a:rPr lang="en-US" sz="2200" b="1" dirty="0">
                <a:solidFill>
                  <a:srgbClr val="EF4480"/>
                </a:solidFill>
                <a:latin typeface="Tondo" panose="020F0503020202020204" pitchFamily="34" charset="0"/>
              </a:rPr>
              <a:t>repeatedly belittling to the extent of making the other person feel worthless, intimidation, threats</a:t>
            </a:r>
            <a:r>
              <a:rPr lang="en-US" sz="2200" dirty="0">
                <a:solidFill>
                  <a:srgbClr val="4A205D"/>
                </a:solidFill>
                <a:latin typeface="Tondo" panose="020F0503020202020204" pitchFamily="34" charset="0"/>
              </a:rPr>
              <a:t> – coercive behaviour</a:t>
            </a:r>
            <a:endParaRPr lang="en-US" sz="2200" b="1" dirty="0">
              <a:solidFill>
                <a:srgbClr val="EF4480"/>
              </a:solidFill>
              <a:latin typeface="Tondo" panose="020F0503020202020204" pitchFamily="34" charset="0"/>
            </a:endParaRPr>
          </a:p>
          <a:p>
            <a:pPr marL="285750" indent="-285750">
              <a:lnSpc>
                <a:spcPct val="114000"/>
              </a:lnSpc>
              <a:spcAft>
                <a:spcPts val="1200"/>
              </a:spcAft>
              <a:buFont typeface="Arial" panose="020B0604020202020204" pitchFamily="34" charset="0"/>
              <a:buChar char="•"/>
            </a:pPr>
            <a:r>
              <a:rPr lang="en-US" sz="2200" b="1" dirty="0">
                <a:solidFill>
                  <a:srgbClr val="EF4480"/>
                </a:solidFill>
                <a:latin typeface="Tondo" panose="020F0503020202020204" pitchFamily="34" charset="0"/>
              </a:rPr>
              <a:t>stalking</a:t>
            </a:r>
          </a:p>
        </p:txBody>
      </p:sp>
    </p:spTree>
    <p:extLst>
      <p:ext uri="{BB962C8B-B14F-4D97-AF65-F5344CB8AC3E}">
        <p14:creationId xmlns:p14="http://schemas.microsoft.com/office/powerpoint/2010/main" val="15447124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4802043-3292-436B-A6C4-E5DF9575D514}"/>
              </a:ext>
            </a:extLst>
          </p:cNvPr>
          <p:cNvSpPr>
            <a:spLocks noGrp="1"/>
          </p:cNvSpPr>
          <p:nvPr>
            <p:ph idx="1"/>
          </p:nvPr>
        </p:nvSpPr>
        <p:spPr>
          <a:xfrm>
            <a:off x="403200" y="1297459"/>
            <a:ext cx="11385600" cy="4470900"/>
          </a:xfrm>
        </p:spPr>
        <p:txBody>
          <a:bodyPr>
            <a:normAutofit/>
          </a:bodyPr>
          <a:lstStyle/>
          <a:p>
            <a:pPr>
              <a:lnSpc>
                <a:spcPct val="134000"/>
              </a:lnSpc>
              <a:spcBef>
                <a:spcPts val="0"/>
              </a:spcBef>
              <a:spcAft>
                <a:spcPts val="600"/>
              </a:spcAft>
            </a:pPr>
            <a:r>
              <a:rPr lang="en-US" dirty="0">
                <a:latin typeface="Tondo" panose="020F0503020202020204" pitchFamily="34" charset="0"/>
              </a:rPr>
              <a:t>1-in-5 adults experience domestic abuse during their lifetime (1-in-4 women and 1-in-7 men).</a:t>
            </a:r>
          </a:p>
          <a:p>
            <a:pPr>
              <a:lnSpc>
                <a:spcPct val="134000"/>
              </a:lnSpc>
              <a:spcBef>
                <a:spcPts val="0"/>
              </a:spcBef>
              <a:spcAft>
                <a:spcPts val="600"/>
              </a:spcAft>
            </a:pPr>
            <a:r>
              <a:rPr lang="en-US" dirty="0">
                <a:latin typeface="Tondo" panose="020F0503020202020204" pitchFamily="34" charset="0"/>
              </a:rPr>
              <a:t>An estimated 2.1 million people aged 16 years and over (1.4 million women and 751,000 men) experienced domestic abuse in a year.</a:t>
            </a:r>
          </a:p>
          <a:p>
            <a:pPr>
              <a:lnSpc>
                <a:spcPct val="134000"/>
              </a:lnSpc>
              <a:spcBef>
                <a:spcPts val="0"/>
              </a:spcBef>
              <a:spcAft>
                <a:spcPts val="600"/>
              </a:spcAft>
            </a:pPr>
            <a:r>
              <a:rPr lang="en-GB" b="1" dirty="0">
                <a:solidFill>
                  <a:srgbClr val="EF4480"/>
                </a:solidFill>
                <a:latin typeface="Tondo" panose="020F0503020202020204" pitchFamily="34" charset="0"/>
              </a:rPr>
              <a:t>78% of children </a:t>
            </a:r>
            <a:r>
              <a:rPr lang="en-GB" dirty="0">
                <a:latin typeface="Tondo" panose="020F0503020202020204" pitchFamily="34" charset="0"/>
              </a:rPr>
              <a:t>living with domestic abuse are </a:t>
            </a:r>
            <a:r>
              <a:rPr lang="en-GB" b="1" dirty="0">
                <a:solidFill>
                  <a:srgbClr val="EF4480"/>
                </a:solidFill>
                <a:latin typeface="Tondo" panose="020F0503020202020204" pitchFamily="34" charset="0"/>
              </a:rPr>
              <a:t>directly harmed </a:t>
            </a:r>
            <a:r>
              <a:rPr lang="en-GB" dirty="0">
                <a:latin typeface="Tondo" panose="020F0503020202020204" pitchFamily="34" charset="0"/>
              </a:rPr>
              <a:t>by the perpetrator of the abuse, in addition to the harm caused by witnessing the abuse of others.</a:t>
            </a:r>
          </a:p>
        </p:txBody>
      </p:sp>
      <p:sp>
        <p:nvSpPr>
          <p:cNvPr id="4" name="Title 1">
            <a:extLst>
              <a:ext uri="{FF2B5EF4-FFF2-40B4-BE49-F238E27FC236}">
                <a16:creationId xmlns:a16="http://schemas.microsoft.com/office/drawing/2014/main" id="{690A268B-8CF1-4013-B528-1BD391F963D1}"/>
              </a:ext>
            </a:extLst>
          </p:cNvPr>
          <p:cNvSpPr txBox="1">
            <a:spLocks/>
          </p:cNvSpPr>
          <p:nvPr/>
        </p:nvSpPr>
        <p:spPr>
          <a:xfrm>
            <a:off x="403200" y="360000"/>
            <a:ext cx="10515600" cy="74323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48225C"/>
                </a:solidFill>
                <a:latin typeface="Ebrima" panose="02000000000000000000" pitchFamily="2" charset="0"/>
                <a:ea typeface="Ebrima" panose="02000000000000000000" pitchFamily="2" charset="0"/>
                <a:cs typeface="Ebrima" panose="02000000000000000000" pitchFamily="2" charset="0"/>
              </a:defRPr>
            </a:lvl1pPr>
          </a:lstStyle>
          <a:p>
            <a:r>
              <a:rPr lang="en-GB" b="1" dirty="0">
                <a:solidFill>
                  <a:srgbClr val="EF4480"/>
                </a:solidFill>
                <a:latin typeface="Tondo" pitchFamily="34" charset="0"/>
              </a:rPr>
              <a:t>Facts</a:t>
            </a:r>
            <a:r>
              <a:rPr lang="en-GB" dirty="0">
                <a:latin typeface="Tondo" pitchFamily="34" charset="0"/>
              </a:rPr>
              <a:t> and figures</a:t>
            </a:r>
          </a:p>
        </p:txBody>
      </p:sp>
    </p:spTree>
    <p:extLst>
      <p:ext uri="{BB962C8B-B14F-4D97-AF65-F5344CB8AC3E}">
        <p14:creationId xmlns:p14="http://schemas.microsoft.com/office/powerpoint/2010/main" val="10271557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723E28-991F-425D-A6D0-33F3ABBFE218}"/>
              </a:ext>
            </a:extLst>
          </p:cNvPr>
          <p:cNvSpPr>
            <a:spLocks noGrp="1"/>
          </p:cNvSpPr>
          <p:nvPr>
            <p:ph sz="half" idx="1"/>
          </p:nvPr>
        </p:nvSpPr>
        <p:spPr>
          <a:xfrm>
            <a:off x="398450" y="1295400"/>
            <a:ext cx="11395100" cy="4267200"/>
          </a:xfrm>
        </p:spPr>
        <p:txBody>
          <a:bodyPr>
            <a:normAutofit/>
          </a:bodyPr>
          <a:lstStyle/>
          <a:p>
            <a:pPr>
              <a:lnSpc>
                <a:spcPct val="154000"/>
              </a:lnSpc>
              <a:spcBef>
                <a:spcPts val="0"/>
              </a:spcBef>
            </a:pPr>
            <a:r>
              <a:rPr lang="en-GB" dirty="0">
                <a:latin typeface="Tondo" panose="020F0503020202020204" pitchFamily="34" charset="0"/>
              </a:rPr>
              <a:t>Physical and mental ill-health.</a:t>
            </a:r>
          </a:p>
          <a:p>
            <a:pPr>
              <a:lnSpc>
                <a:spcPct val="154000"/>
              </a:lnSpc>
              <a:spcBef>
                <a:spcPts val="0"/>
              </a:spcBef>
            </a:pPr>
            <a:r>
              <a:rPr lang="en-GB" dirty="0">
                <a:latin typeface="Tondo" panose="020F0503020202020204" pitchFamily="34" charset="0"/>
              </a:rPr>
              <a:t>Behavioural concerns.</a:t>
            </a:r>
          </a:p>
          <a:p>
            <a:pPr>
              <a:lnSpc>
                <a:spcPct val="154000"/>
              </a:lnSpc>
              <a:spcBef>
                <a:spcPts val="0"/>
              </a:spcBef>
            </a:pPr>
            <a:r>
              <a:rPr lang="en-GB" dirty="0">
                <a:latin typeface="Tondo" panose="020F0503020202020204" pitchFamily="34" charset="0"/>
              </a:rPr>
              <a:t>Difficulties adjusting at school.</a:t>
            </a:r>
          </a:p>
          <a:p>
            <a:pPr>
              <a:lnSpc>
                <a:spcPct val="154000"/>
              </a:lnSpc>
              <a:spcBef>
                <a:spcPts val="0"/>
              </a:spcBef>
            </a:pPr>
            <a:r>
              <a:rPr lang="en-GB" dirty="0">
                <a:latin typeface="Tondo" panose="020F0503020202020204" pitchFamily="34" charset="0"/>
              </a:rPr>
              <a:t>Feeling responsible for negative events.</a:t>
            </a:r>
          </a:p>
          <a:p>
            <a:pPr>
              <a:lnSpc>
                <a:spcPct val="154000"/>
              </a:lnSpc>
              <a:spcBef>
                <a:spcPts val="0"/>
              </a:spcBef>
            </a:pPr>
            <a:r>
              <a:rPr lang="en-GB" dirty="0">
                <a:latin typeface="Tondo" panose="020F0503020202020204" pitchFamily="34" charset="0"/>
              </a:rPr>
              <a:t>Exhibiting abusive behaviours.</a:t>
            </a:r>
          </a:p>
          <a:p>
            <a:pPr>
              <a:lnSpc>
                <a:spcPct val="154000"/>
              </a:lnSpc>
              <a:spcBef>
                <a:spcPts val="0"/>
              </a:spcBef>
            </a:pPr>
            <a:r>
              <a:rPr lang="en-GB" dirty="0">
                <a:latin typeface="Tondo" panose="020F0503020202020204" pitchFamily="34" charset="0"/>
              </a:rPr>
              <a:t>Becoming isolated and watchful.</a:t>
            </a:r>
          </a:p>
        </p:txBody>
      </p:sp>
      <p:sp>
        <p:nvSpPr>
          <p:cNvPr id="4" name="Title 1">
            <a:extLst>
              <a:ext uri="{FF2B5EF4-FFF2-40B4-BE49-F238E27FC236}">
                <a16:creationId xmlns:a16="http://schemas.microsoft.com/office/drawing/2014/main" id="{077B63B2-B3CB-4E58-9D8E-98BF74CA8AC5}"/>
              </a:ext>
            </a:extLst>
          </p:cNvPr>
          <p:cNvSpPr txBox="1">
            <a:spLocks/>
          </p:cNvSpPr>
          <p:nvPr/>
        </p:nvSpPr>
        <p:spPr>
          <a:xfrm>
            <a:off x="403200" y="360000"/>
            <a:ext cx="10515600" cy="74323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48225C"/>
                </a:solidFill>
                <a:latin typeface="Ebrima" panose="02000000000000000000" pitchFamily="2" charset="0"/>
                <a:ea typeface="Ebrima" panose="02000000000000000000" pitchFamily="2" charset="0"/>
                <a:cs typeface="Ebrima" panose="02000000000000000000" pitchFamily="2" charset="0"/>
              </a:defRPr>
            </a:lvl1pPr>
          </a:lstStyle>
          <a:p>
            <a:r>
              <a:rPr lang="en-GB" b="1" dirty="0">
                <a:solidFill>
                  <a:srgbClr val="EF4480"/>
                </a:solidFill>
                <a:latin typeface="Tondo" pitchFamily="34" charset="0"/>
              </a:rPr>
              <a:t>Effects</a:t>
            </a:r>
            <a:r>
              <a:rPr lang="en-GB" dirty="0">
                <a:latin typeface="Tondo" pitchFamily="34" charset="0"/>
              </a:rPr>
              <a:t> of domestic abuse on children</a:t>
            </a:r>
          </a:p>
        </p:txBody>
      </p:sp>
    </p:spTree>
    <p:extLst>
      <p:ext uri="{BB962C8B-B14F-4D97-AF65-F5344CB8AC3E}">
        <p14:creationId xmlns:p14="http://schemas.microsoft.com/office/powerpoint/2010/main" val="25234367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E5FA56F-C719-4FA7-82A7-20591035CBEF}"/>
              </a:ext>
            </a:extLst>
          </p:cNvPr>
          <p:cNvSpPr txBox="1"/>
          <p:nvPr/>
        </p:nvSpPr>
        <p:spPr>
          <a:xfrm>
            <a:off x="668058" y="1465950"/>
            <a:ext cx="10855884" cy="2499082"/>
          </a:xfrm>
          <a:prstGeom prst="rect">
            <a:avLst/>
          </a:prstGeom>
          <a:noFill/>
        </p:spPr>
        <p:txBody>
          <a:bodyPr wrap="square" rtlCol="0">
            <a:spAutoFit/>
          </a:bodyPr>
          <a:lstStyle/>
          <a:p>
            <a:pPr indent="1171575">
              <a:lnSpc>
                <a:spcPct val="150000"/>
              </a:lnSpc>
            </a:pPr>
            <a:r>
              <a:rPr lang="en-US" sz="3600" dirty="0">
                <a:solidFill>
                  <a:srgbClr val="48225C"/>
                </a:solidFill>
                <a:latin typeface="Tondo" panose="020F0503020202020204" pitchFamily="34" charset="0"/>
                <a:ea typeface="Ebrima" panose="02000000000000000000" pitchFamily="2" charset="0"/>
                <a:cs typeface="Ebrima" panose="02000000000000000000" pitchFamily="2" charset="0"/>
              </a:rPr>
              <a:t>…the last incident we had with him was when he turned up at my daughter’s new school, drunk and </a:t>
            </a:r>
            <a:r>
              <a:rPr lang="en-US" sz="3600" b="1" dirty="0">
                <a:solidFill>
                  <a:srgbClr val="EF4480"/>
                </a:solidFill>
                <a:latin typeface="Tondo" panose="020F0503020202020204" pitchFamily="34" charset="0"/>
                <a:ea typeface="Ebrima" panose="02000000000000000000" pitchFamily="2" charset="0"/>
                <a:cs typeface="Ebrima" panose="02000000000000000000" pitchFamily="2" charset="0"/>
              </a:rPr>
              <a:t>with the intention of taking her</a:t>
            </a:r>
            <a:r>
              <a:rPr lang="en-US" sz="3600" dirty="0">
                <a:solidFill>
                  <a:srgbClr val="48225C"/>
                </a:solidFill>
                <a:latin typeface="Tondo" panose="020F0503020202020204" pitchFamily="34" charset="0"/>
                <a:ea typeface="Ebrima" panose="02000000000000000000" pitchFamily="2" charset="0"/>
                <a:cs typeface="Ebrima" panose="02000000000000000000" pitchFamily="2" charset="0"/>
              </a:rPr>
              <a:t>.</a:t>
            </a:r>
            <a:r>
              <a:rPr lang="en-GB" sz="3600" dirty="0">
                <a:solidFill>
                  <a:srgbClr val="48225C"/>
                </a:solidFill>
                <a:latin typeface="Tondo" panose="020F0503020202020204" pitchFamily="34" charset="0"/>
                <a:ea typeface="Ebrima" panose="02000000000000000000" pitchFamily="2" charset="0"/>
                <a:cs typeface="Ebrima" panose="02000000000000000000" pitchFamily="2" charset="0"/>
              </a:rPr>
              <a:t>..</a:t>
            </a:r>
            <a:endParaRPr lang="en-GB" dirty="0"/>
          </a:p>
        </p:txBody>
      </p:sp>
      <p:sp>
        <p:nvSpPr>
          <p:cNvPr id="6" name="TextBox 5">
            <a:extLst>
              <a:ext uri="{FF2B5EF4-FFF2-40B4-BE49-F238E27FC236}">
                <a16:creationId xmlns:a16="http://schemas.microsoft.com/office/drawing/2014/main" id="{05CD1BDB-0E42-4729-832C-65F9ACE69C26}"/>
              </a:ext>
            </a:extLst>
          </p:cNvPr>
          <p:cNvSpPr txBox="1"/>
          <p:nvPr/>
        </p:nvSpPr>
        <p:spPr>
          <a:xfrm rot="10800000" flipH="1" flipV="1">
            <a:off x="0" y="-299885"/>
            <a:ext cx="2167751" cy="5386090"/>
          </a:xfrm>
          <a:prstGeom prst="rect">
            <a:avLst/>
          </a:prstGeom>
          <a:noFill/>
        </p:spPr>
        <p:txBody>
          <a:bodyPr wrap="square" rtlCol="0">
            <a:spAutoFit/>
          </a:bodyPr>
          <a:lstStyle/>
          <a:p>
            <a:pPr algn="ctr"/>
            <a:r>
              <a:rPr lang="en-GB" sz="34400" dirty="0">
                <a:solidFill>
                  <a:srgbClr val="3FBC96"/>
                </a:solidFill>
                <a:latin typeface="Tondo" pitchFamily="34" charset="0"/>
                <a:cs typeface="Times New Roman" panose="02020603050405020304" pitchFamily="18" charset="0"/>
              </a:rPr>
              <a:t>“</a:t>
            </a:r>
            <a:endParaRPr lang="en-GB" sz="3200" dirty="0">
              <a:solidFill>
                <a:srgbClr val="3FBC96"/>
              </a:solidFill>
              <a:latin typeface="Tondo"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8E123CE6-3602-4D0E-A26A-F08B36512827}"/>
              </a:ext>
            </a:extLst>
          </p:cNvPr>
          <p:cNvSpPr txBox="1"/>
          <p:nvPr/>
        </p:nvSpPr>
        <p:spPr>
          <a:xfrm rot="10800000" flipH="1" flipV="1">
            <a:off x="9057312" y="2420730"/>
            <a:ext cx="2167751" cy="5386090"/>
          </a:xfrm>
          <a:prstGeom prst="rect">
            <a:avLst/>
          </a:prstGeom>
          <a:noFill/>
        </p:spPr>
        <p:txBody>
          <a:bodyPr wrap="square" rtlCol="0">
            <a:spAutoFit/>
          </a:bodyPr>
          <a:lstStyle/>
          <a:p>
            <a:pPr algn="ctr"/>
            <a:r>
              <a:rPr lang="en-GB" sz="34400" dirty="0">
                <a:solidFill>
                  <a:srgbClr val="3FBC96"/>
                </a:solidFill>
                <a:latin typeface="Tondo" pitchFamily="34" charset="0"/>
                <a:cs typeface="Times New Roman" panose="02020603050405020304" pitchFamily="18" charset="0"/>
              </a:rPr>
              <a:t>”</a:t>
            </a:r>
            <a:endParaRPr lang="en-GB" sz="3200" dirty="0">
              <a:solidFill>
                <a:srgbClr val="3FBC96"/>
              </a:solidFill>
              <a:latin typeface="Tondo" pitchFamily="34" charset="0"/>
              <a:cs typeface="Times New Roman" panose="02020603050405020304" pitchFamily="18" charset="0"/>
            </a:endParaRPr>
          </a:p>
        </p:txBody>
      </p:sp>
      <p:sp>
        <p:nvSpPr>
          <p:cNvPr id="8" name="Rectangle 7">
            <a:extLst>
              <a:ext uri="{FF2B5EF4-FFF2-40B4-BE49-F238E27FC236}">
                <a16:creationId xmlns:a16="http://schemas.microsoft.com/office/drawing/2014/main" id="{FDD94B2C-605E-466B-8049-1AC7ADE390BA}"/>
              </a:ext>
            </a:extLst>
          </p:cNvPr>
          <p:cNvSpPr/>
          <p:nvPr/>
        </p:nvSpPr>
        <p:spPr>
          <a:xfrm>
            <a:off x="8265513" y="5933270"/>
            <a:ext cx="3751348" cy="707886"/>
          </a:xfrm>
          <a:prstGeom prst="rect">
            <a:avLst/>
          </a:prstGeom>
        </p:spPr>
        <p:txBody>
          <a:bodyPr wrap="none">
            <a:spAutoFit/>
          </a:bodyPr>
          <a:lstStyle/>
          <a:p>
            <a:pPr algn="r"/>
            <a:r>
              <a:rPr lang="en-GB" sz="2000" dirty="0">
                <a:solidFill>
                  <a:srgbClr val="48225C"/>
                </a:solidFill>
                <a:latin typeface="Tondo" panose="020F0503020202020204" pitchFamily="34" charset="0"/>
              </a:rPr>
              <a:t>Gemma (name changed) </a:t>
            </a:r>
          </a:p>
          <a:p>
            <a:pPr algn="r"/>
            <a:r>
              <a:rPr lang="en-GB" sz="2000" dirty="0">
                <a:solidFill>
                  <a:srgbClr val="48225C"/>
                </a:solidFill>
                <a:latin typeface="Tondo" panose="020F0503020202020204" pitchFamily="34" charset="0"/>
              </a:rPr>
              <a:t>SafeLives, Every Story Matters</a:t>
            </a:r>
          </a:p>
        </p:txBody>
      </p:sp>
    </p:spTree>
    <p:extLst>
      <p:ext uri="{BB962C8B-B14F-4D97-AF65-F5344CB8AC3E}">
        <p14:creationId xmlns:p14="http://schemas.microsoft.com/office/powerpoint/2010/main" val="33886559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4ACFD-2D44-404D-9DAA-CC561B1D89CB}"/>
              </a:ext>
            </a:extLst>
          </p:cNvPr>
          <p:cNvSpPr>
            <a:spLocks noGrp="1"/>
          </p:cNvSpPr>
          <p:nvPr>
            <p:ph type="title"/>
          </p:nvPr>
        </p:nvSpPr>
        <p:spPr/>
        <p:txBody>
          <a:bodyPr/>
          <a:lstStyle/>
          <a:p>
            <a:r>
              <a:rPr lang="en-GB" dirty="0"/>
              <a:t>what to look for…</a:t>
            </a:r>
          </a:p>
        </p:txBody>
      </p:sp>
      <p:sp>
        <p:nvSpPr>
          <p:cNvPr id="3" name="Text Placeholder 2">
            <a:extLst>
              <a:ext uri="{FF2B5EF4-FFF2-40B4-BE49-F238E27FC236}">
                <a16:creationId xmlns:a16="http://schemas.microsoft.com/office/drawing/2014/main" id="{223D8EF2-36A2-45D6-BA6D-FC642C738BCB}"/>
              </a:ext>
            </a:extLst>
          </p:cNvPr>
          <p:cNvSpPr>
            <a:spLocks noGrp="1"/>
          </p:cNvSpPr>
          <p:nvPr>
            <p:ph type="body" idx="1"/>
          </p:nvPr>
        </p:nvSpPr>
        <p:spPr/>
        <p:txBody>
          <a:bodyPr/>
          <a:lstStyle/>
          <a:p>
            <a:r>
              <a:rPr lang="en-GB" dirty="0"/>
              <a:t>…and what to do</a:t>
            </a:r>
          </a:p>
        </p:txBody>
      </p:sp>
    </p:spTree>
    <p:extLst>
      <p:ext uri="{BB962C8B-B14F-4D97-AF65-F5344CB8AC3E}">
        <p14:creationId xmlns:p14="http://schemas.microsoft.com/office/powerpoint/2010/main" val="28715660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c9e89d01-0f67-488b-bab8-0d07561807ab">
      <Terms xmlns="http://schemas.microsoft.com/office/infopath/2007/PartnerControls"/>
    </lcf76f155ced4ddcb4097134ff3c332f>
    <TaxCatchAll xmlns="484b23f8-2559-40e0-af84-f42163a13da1"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8735A0394A2B249A5A2889FE658E4B0" ma:contentTypeVersion="15" ma:contentTypeDescription="Create a new document." ma:contentTypeScope="" ma:versionID="39473acbbc2c2dcc81dd49cfe4c5d44b">
  <xsd:schema xmlns:xsd="http://www.w3.org/2001/XMLSchema" xmlns:xs="http://www.w3.org/2001/XMLSchema" xmlns:p="http://schemas.microsoft.com/office/2006/metadata/properties" xmlns:ns2="c9e89d01-0f67-488b-bab8-0d07561807ab" xmlns:ns3="484b23f8-2559-40e0-af84-f42163a13da1" targetNamespace="http://schemas.microsoft.com/office/2006/metadata/properties" ma:root="true" ma:fieldsID="1e027684575faa2ccb12040ccf9918e4" ns2:_="" ns3:_="">
    <xsd:import namespace="c9e89d01-0f67-488b-bab8-0d07561807ab"/>
    <xsd:import namespace="484b23f8-2559-40e0-af84-f42163a13da1"/>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CR"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9e89d01-0f67-488b-bab8-0d07561807a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80018a13-4694-41b8-beb0-2954a691f60c"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4b23f8-2559-40e0-af84-f42163a13da1"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e8802ed5-94ea-48e3-9d90-7c6cf2bcfeab}" ma:internalName="TaxCatchAll" ma:showField="CatchAllData" ma:web="484b23f8-2559-40e0-af84-f42163a13da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F5FF6A3-1516-41C2-BD42-0924085AD95E}">
  <ds:schemaRefs>
    <ds:schemaRef ds:uri="http://purl.org/dc/terms/"/>
    <ds:schemaRef ds:uri="http://schemas.microsoft.com/office/2006/metadata/properties"/>
    <ds:schemaRef ds:uri="http://schemas.microsoft.com/office/infopath/2007/PartnerControls"/>
    <ds:schemaRef ds:uri="http://purl.org/dc/elements/1.1/"/>
    <ds:schemaRef ds:uri="http://www.w3.org/XML/1998/namespace"/>
    <ds:schemaRef ds:uri="http://schemas.microsoft.com/office/2006/documentManagement/types"/>
    <ds:schemaRef ds:uri="http://schemas.openxmlformats.org/package/2006/metadata/core-properties"/>
    <ds:schemaRef ds:uri="http://purl.org/dc/dcmitype/"/>
    <ds:schemaRef ds:uri="3f4ac1a8-4755-4187-a0cc-20eafae7ea77"/>
    <ds:schemaRef ds:uri="697603ae-c41a-4972-8a4a-9172b5db8c40"/>
    <ds:schemaRef ds:uri="c9e89d01-0f67-488b-bab8-0d07561807ab"/>
    <ds:schemaRef ds:uri="484b23f8-2559-40e0-af84-f42163a13da1"/>
  </ds:schemaRefs>
</ds:datastoreItem>
</file>

<file path=customXml/itemProps2.xml><?xml version="1.0" encoding="utf-8"?>
<ds:datastoreItem xmlns:ds="http://schemas.openxmlformats.org/officeDocument/2006/customXml" ds:itemID="{2CF41F96-0A98-4A45-AED3-3F5A3A4F19F6}">
  <ds:schemaRefs>
    <ds:schemaRef ds:uri="http://schemas.microsoft.com/sharepoint/v3/contenttype/forms"/>
  </ds:schemaRefs>
</ds:datastoreItem>
</file>

<file path=customXml/itemProps3.xml><?xml version="1.0" encoding="utf-8"?>
<ds:datastoreItem xmlns:ds="http://schemas.openxmlformats.org/officeDocument/2006/customXml" ds:itemID="{FA9965CC-6DEA-43C8-880C-6548D7A26F3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9e89d01-0f67-488b-bab8-0d07561807ab"/>
    <ds:schemaRef ds:uri="484b23f8-2559-40e0-af84-f42163a13da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7579</TotalTime>
  <Words>6100</Words>
  <Application>Microsoft Office PowerPoint</Application>
  <PresentationFormat>Widescreen</PresentationFormat>
  <Paragraphs>238</Paragraphs>
  <Slides>17</Slides>
  <Notes>17</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domestic abuse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to look for…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keep learning</vt:lpstr>
    </vt:vector>
  </TitlesOfParts>
  <Company>Safeguarding Network</Company>
  <LinksUpToDate>false</LinksUpToDate>
  <SharedDoc>false</SharedDoc>
  <HyperlinkBase>https://safeguarding.network/domestic-abuse</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Safeguarding Network Update - Domestic Abuse</dc:title>
  <dc:subject>Domestic Abuse</dc:subject>
  <dc:creator>Safeguarding Network</dc:creator>
  <cp:lastModifiedBy>Andrew Martin</cp:lastModifiedBy>
  <cp:revision>78</cp:revision>
  <dcterms:created xsi:type="dcterms:W3CDTF">2017-07-31T21:05:17Z</dcterms:created>
  <dcterms:modified xsi:type="dcterms:W3CDTF">2024-12-20T11:20:06Z</dcterms:modified>
  <cp:category>Domestic Abuse</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0x01010018735A0394A2B249A5A2889FE658E4B0</vt:lpwstr>
  </property>
  <property fmtid="{D5CDD505-2E9C-101B-9397-08002B2CF9AE}" pid="3" name="MediaServiceImageTags">
    <vt:lpwstr/>
  </property>
</Properties>
</file>